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embeddings/oleObject1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3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6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58.xml" ContentType="application/vnd.openxmlformats-officedocument.presentationml.notesSlide+xml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76"/>
  </p:notesMasterIdLst>
  <p:handoutMasterIdLst>
    <p:handoutMasterId r:id="rId77"/>
  </p:handoutMasterIdLst>
  <p:sldIdLst>
    <p:sldId id="384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386" r:id="rId16"/>
    <p:sldId id="387" r:id="rId17"/>
    <p:sldId id="388" r:id="rId18"/>
    <p:sldId id="389" r:id="rId19"/>
    <p:sldId id="505" r:id="rId20"/>
    <p:sldId id="390" r:id="rId21"/>
    <p:sldId id="391" r:id="rId22"/>
    <p:sldId id="392" r:id="rId23"/>
    <p:sldId id="393" r:id="rId24"/>
    <p:sldId id="395" r:id="rId25"/>
    <p:sldId id="396" r:id="rId26"/>
    <p:sldId id="447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21" r:id="rId35"/>
    <p:sldId id="422" r:id="rId36"/>
    <p:sldId id="423" r:id="rId37"/>
    <p:sldId id="424" r:id="rId38"/>
    <p:sldId id="425" r:id="rId39"/>
    <p:sldId id="448" r:id="rId40"/>
    <p:sldId id="426" r:id="rId41"/>
    <p:sldId id="427" r:id="rId42"/>
    <p:sldId id="428" r:id="rId43"/>
    <p:sldId id="434" r:id="rId44"/>
    <p:sldId id="429" r:id="rId45"/>
    <p:sldId id="431" r:id="rId46"/>
    <p:sldId id="432" r:id="rId47"/>
    <p:sldId id="449" r:id="rId48"/>
    <p:sldId id="404" r:id="rId49"/>
    <p:sldId id="405" r:id="rId50"/>
    <p:sldId id="406" r:id="rId51"/>
    <p:sldId id="407" r:id="rId52"/>
    <p:sldId id="490" r:id="rId53"/>
    <p:sldId id="408" r:id="rId54"/>
    <p:sldId id="506" r:id="rId55"/>
    <p:sldId id="410" r:id="rId56"/>
    <p:sldId id="437" r:id="rId57"/>
    <p:sldId id="450" r:id="rId58"/>
    <p:sldId id="436" r:id="rId59"/>
    <p:sldId id="411" r:id="rId60"/>
    <p:sldId id="409" r:id="rId61"/>
    <p:sldId id="414" r:id="rId62"/>
    <p:sldId id="415" r:id="rId63"/>
    <p:sldId id="416" r:id="rId64"/>
    <p:sldId id="420" r:id="rId65"/>
    <p:sldId id="419" r:id="rId66"/>
    <p:sldId id="451" r:id="rId67"/>
    <p:sldId id="438" r:id="rId68"/>
    <p:sldId id="444" r:id="rId69"/>
    <p:sldId id="445" r:id="rId70"/>
    <p:sldId id="446" r:id="rId71"/>
    <p:sldId id="476" r:id="rId72"/>
    <p:sldId id="477" r:id="rId73"/>
    <p:sldId id="475" r:id="rId74"/>
    <p:sldId id="478" r:id="rId75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86907" autoAdjust="0"/>
  </p:normalViewPr>
  <p:slideViewPr>
    <p:cSldViewPr>
      <p:cViewPr varScale="1">
        <p:scale>
          <a:sx n="119" d="100"/>
          <a:sy n="119" d="100"/>
        </p:scale>
        <p:origin x="-80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1FB20-1C4B-4AC9-AE36-B3BE70B761E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</p:spPr>
        <p:txBody>
          <a:bodyPr lIns="91422" tIns="45711" rIns="91422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5D5E7-7ECC-C547-B760-70A49FF3CCB1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9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25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37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26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37D4-2F67-9A41-B61D-68722A521FD4}" type="slidenum">
              <a:rPr lang="en-US"/>
              <a:pPr/>
              <a:t>27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8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1B35A-A25C-A94E-9FD5-654338FF1842}" type="slidenum">
              <a:rPr lang="en-US"/>
              <a:pPr/>
              <a:t>28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EA83C-52F3-4EF6-9C0B-1D2D8C7F428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</p:spPr>
        <p:txBody>
          <a:bodyPr lIns="91422" tIns="45711" rIns="91422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DB1FB-B553-8842-96AB-B949BC658A96}" type="slidenum">
              <a:rPr lang="en-US"/>
              <a:pPr/>
              <a:t>29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2B866-E83E-5A43-8CC5-7901D97D29F5}" type="slidenum">
              <a:rPr lang="en-US"/>
              <a:pPr/>
              <a:t>30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4263-5B2E-CA40-9150-52BFC1C4104E}" type="slidenum">
              <a:rPr lang="en-US"/>
              <a:pPr/>
              <a:t>31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47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B749-D528-AD4D-9574-3C4930FCBF69}" type="slidenum">
              <a:rPr lang="en-US"/>
              <a:pPr/>
              <a:t>32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73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5F8AA-3268-C048-AE98-290B11BD1BCF}" type="slidenum">
              <a:rPr lang="en-US"/>
              <a:pPr/>
              <a:t>33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2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7D60-81B6-1445-80B8-DE5A6AFB51DE}" type="slidenum">
              <a:rPr lang="en-US"/>
              <a:pPr/>
              <a:t>34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85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729A-4249-1742-AADD-33BB3B70F773}" type="slidenum">
              <a:rPr lang="en-US"/>
              <a:pPr/>
              <a:t>35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59A4C-9875-4B42-BF3D-1C5A14F9F2BD}" type="slidenum">
              <a:rPr lang="en-US"/>
              <a:pPr/>
              <a:t>36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A258-057A-1F47-A835-7E9E58AEF94B}" type="slidenum">
              <a:rPr lang="en-US"/>
              <a:pPr/>
              <a:t>37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3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39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B851-5620-4A19-9C9E-D197978CA75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</p:spPr>
        <p:txBody>
          <a:bodyPr lIns="91422" tIns="45711" rIns="91422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30983-8456-3646-A731-6FFF29DE70A4}" type="slidenum">
              <a:rPr lang="en-US"/>
              <a:pPr/>
              <a:t>40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AC387-3E46-1143-BAAD-D9B1D56CD6CB}" type="slidenum">
              <a:rPr lang="en-US"/>
              <a:pPr/>
              <a:t>41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6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2B776-986B-2545-8075-7FDAA4407823}" type="slidenum">
              <a:rPr lang="en-US"/>
              <a:pPr/>
              <a:t>42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3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EBD86-0A01-3B4B-B540-6B90BD60E5F2}" type="slidenum">
              <a:rPr lang="en-US"/>
              <a:pPr/>
              <a:t>44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9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A74BD-9984-AD46-A37E-56B3C0F9FC15}" type="slidenum">
              <a:rPr lang="en-US"/>
              <a:pPr/>
              <a:t>45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0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3864A-ADC2-1B43-A5CC-41DA2E2D0DBB}" type="slidenum">
              <a:rPr lang="en-US"/>
              <a:pPr/>
              <a:t>46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1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47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3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ED4E-DB9F-744D-9849-EACE796ACD8F}" type="slidenum">
              <a:rPr lang="en-US"/>
              <a:pPr/>
              <a:t>48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3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80086-1B83-2040-8086-B47A972B7777}" type="slidenum">
              <a:rPr lang="en-US"/>
              <a:pPr/>
              <a:t>49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D5628-1D87-E04A-B86B-0EF3EEC2AD53}" type="slidenum">
              <a:rPr lang="en-US"/>
              <a:pPr/>
              <a:t>50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2BB79-CA79-4BE5-BE32-35931BEEC18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21" y="4463618"/>
            <a:ext cx="5019058" cy="4227422"/>
          </a:xfrm>
        </p:spPr>
        <p:txBody>
          <a:bodyPr lIns="91422" tIns="45711" rIns="91422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AE968-BC95-3747-90B0-3E8B9B166255}" type="slidenum">
              <a:rPr lang="en-US"/>
              <a:pPr/>
              <a:t>51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6AF8-D263-4B45-97F7-441DF3B68CF6}" type="slidenum">
              <a:rPr lang="en-US"/>
              <a:pPr/>
              <a:t>53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17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6AF8-D263-4B45-97F7-441DF3B68CF6}" type="slidenum">
              <a:rPr lang="en-US"/>
              <a:pPr/>
              <a:t>54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17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200">
                <a:latin typeface="Calibri" charset="0"/>
              </a:rPr>
              <a:pPr eaLnBrk="1" hangingPunct="1"/>
              <a:t>55</a:t>
            </a:fld>
            <a:endParaRPr lang="en-US" sz="12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9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57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1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200">
                <a:latin typeface="Calibri" charset="0"/>
              </a:rPr>
              <a:pPr eaLnBrk="1" hangingPunct="1"/>
              <a:t>58</a:t>
            </a:fld>
            <a:endParaRPr lang="en-US" sz="12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69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14BF-B725-3A42-9963-355062504B2E}" type="slidenum">
              <a:rPr lang="en-US"/>
              <a:pPr/>
              <a:t>59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98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CB46A-BDA9-BF4B-8B31-B0B558F3313A}" type="slidenum">
              <a:rPr lang="en-US"/>
              <a:pPr/>
              <a:t>60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30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81DC2A-315A-1A4F-89A0-2FADEFC62277}" type="slidenum">
              <a:rPr lang="en-US" sz="1200">
                <a:latin typeface="Calibri" charset="0"/>
              </a:rPr>
              <a:pPr eaLnBrk="1" hangingPunct="1"/>
              <a:t>61</a:t>
            </a:fld>
            <a:endParaRPr lang="en-US" sz="1200">
              <a:latin typeface="Calibri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843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0DD158-683E-CA43-8AEA-0C7A6F3C7159}" type="slidenum">
              <a:rPr lang="en-US" sz="1200">
                <a:latin typeface="Calibri" charset="0"/>
              </a:rPr>
              <a:pPr eaLnBrk="1" hangingPunct="1"/>
              <a:t>62</a:t>
            </a:fld>
            <a:endParaRPr lang="en-US" sz="1200">
              <a:latin typeface="Calibri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81155-47C9-47B5-81D9-8E0FB9724BC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C26481-6374-7A4A-85A2-FE0A76AD0611}" type="slidenum">
              <a:rPr lang="en-US" sz="1200">
                <a:latin typeface="Calibri" charset="0"/>
              </a:rPr>
              <a:pPr eaLnBrk="1" hangingPunct="1"/>
              <a:t>63</a:t>
            </a:fld>
            <a:endParaRPr lang="en-US" sz="120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93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DC6ED-55DD-354E-B142-4C651FCA36AE}" type="slidenum">
              <a:rPr lang="en-US" sz="1200">
                <a:latin typeface="Calibri" charset="0"/>
              </a:rPr>
              <a:pPr eaLnBrk="1" hangingPunct="1"/>
              <a:t>64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C(want to) went from 608 to 238, 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P(</a:t>
            </a:r>
            <a:r>
              <a:rPr lang="en-US" sz="2400" dirty="0" err="1" smtClean="0">
                <a:latin typeface="Calibri" charset="0"/>
              </a:rPr>
              <a:t>to|want</a:t>
            </a:r>
            <a:r>
              <a:rPr lang="en-US" sz="2400" dirty="0" smtClean="0">
                <a:latin typeface="Calibri" charset="0"/>
              </a:rPr>
              <a:t>) from .66 to .26!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Discount d= c*/c</a:t>
            </a:r>
          </a:p>
          <a:p>
            <a:pPr lvl="1" eaLnBrk="1" hangingPunct="1"/>
            <a:r>
              <a:rPr lang="en-US" sz="2000" dirty="0" smtClean="0">
                <a:latin typeface="Calibri" charset="0"/>
              </a:rPr>
              <a:t>d for “</a:t>
            </a:r>
            <a:r>
              <a:rPr lang="en-US" sz="2000" dirty="0" err="1" smtClean="0">
                <a:latin typeface="Calibri" charset="0"/>
              </a:rPr>
              <a:t>chinese</a:t>
            </a:r>
            <a:r>
              <a:rPr lang="en-US" sz="2000" dirty="0" smtClean="0">
                <a:latin typeface="Calibri" charset="0"/>
              </a:rPr>
              <a:t> food” =.10!!!   A 10x reduction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8484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8D75-8A9A-0B40-A7CB-F4679CC4E3D2}" type="slidenum">
              <a:rPr lang="en-US"/>
              <a:pPr/>
              <a:t>65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6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66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98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84E14E-C2B8-AF4C-A6BB-263B528C3713}" type="slidenum">
              <a:rPr lang="en-US" sz="1200">
                <a:latin typeface="Calibri" charset="0"/>
              </a:rPr>
              <a:pPr eaLnBrk="1" hangingPunct="1"/>
              <a:t>67</a:t>
            </a:fld>
            <a:endParaRPr lang="en-US" sz="120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188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890B0-808E-6E44-A4DD-EB79892851F2}" type="slidenum">
              <a:rPr lang="en-US"/>
              <a:pPr/>
              <a:t>68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08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F4099-E1E8-B44C-964A-D22AD92D9128}" type="slidenum">
              <a:rPr lang="en-US"/>
              <a:pPr/>
              <a:t>70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35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A3172-9801-5A43-AD54-7F928A431C2A}" type="slidenum">
              <a:rPr lang="en-US" sz="1200">
                <a:latin typeface="Calibri" charset="0"/>
              </a:rPr>
              <a:pPr eaLnBrk="1" hangingPunct="1"/>
              <a:t>71</a:t>
            </a:fld>
            <a:endParaRPr lang="en-US" sz="120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A3172-9801-5A43-AD54-7F928A431C2A}" type="slidenum">
              <a:rPr lang="en-US" sz="1200">
                <a:latin typeface="Calibri" charset="0"/>
              </a:rPr>
              <a:pPr eaLnBrk="1" hangingPunct="1"/>
              <a:t>74</a:t>
            </a:fld>
            <a:endParaRPr lang="en-US" sz="120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2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E1AA-3B5C-7144-BCE2-DB2BE2D704A0}" type="slidenum">
              <a:rPr lang="en-US"/>
              <a:pPr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23D22-0F96-2447-8062-54A2324D8AD1}" type="slidenum">
              <a:rPr lang="en-US"/>
              <a:pPr/>
              <a:t>16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4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AF750-AC54-8649-86DE-2549480B55BA}" type="slidenum">
              <a:rPr lang="en-US"/>
              <a:pPr/>
              <a:t>17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5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5933-64A4-6347-B6F5-7474C2DA1EC7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5438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5979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31156"/>
            <a:ext cx="4040188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631156"/>
            <a:ext cx="4041775" cy="30741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8" Type="http://schemas.openxmlformats.org/officeDocument/2006/relationships/image" Target="../media/image6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4" Type="http://schemas.openxmlformats.org/officeDocument/2006/relationships/hyperlink" Target="https://kheafield.com/code/kenl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googleresearch.blogspot.com/2006/08/all-our-n-gram-are-belong-to-you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grams.googlelabs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>
                <a:solidFill>
                  <a:srgbClr val="A50021"/>
                </a:solidFill>
                <a:latin typeface="Calibri" charset="0"/>
              </a:rPr>
              <a:t>Introduction to N-grams</a:t>
            </a:r>
            <a:endParaRPr lang="en-US" sz="3200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  <p:pic>
        <p:nvPicPr>
          <p:cNvPr id="4" name="Picture 3" descr="Screen Shot 2016-06-12 at 8.5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656667" cy="167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62915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IP disclosure: Content borrowed from J&amp;M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edition and Raymond Mooney.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616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4337"/>
            <a:ext cx="7772400" cy="328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OCR/Handwriting </a:t>
            </a:r>
            <a:r>
              <a:rPr lang="en-US" dirty="0"/>
              <a:t>Recognition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a note is given to a bank teller, which the teller reads as  </a:t>
            </a:r>
            <a:r>
              <a:rPr lang="en-US" dirty="0">
                <a:solidFill>
                  <a:srgbClr val="FF0000"/>
                </a:solidFill>
              </a:rPr>
              <a:t>I have a </a:t>
            </a:r>
            <a:r>
              <a:rPr lang="en-US" dirty="0" err="1">
                <a:solidFill>
                  <a:srgbClr val="FF0000"/>
                </a:solidFill>
              </a:rPr>
              <a:t>gub</a:t>
            </a:r>
            <a:r>
              <a:rPr lang="en-US" dirty="0"/>
              <a:t>. (cf. Woody Allen)</a:t>
            </a:r>
          </a:p>
          <a:p>
            <a:r>
              <a:rPr lang="en-US" dirty="0"/>
              <a:t>NLP to the rescue ….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gub</a:t>
            </a:r>
            <a:r>
              <a:rPr lang="en-US" dirty="0"/>
              <a:t> is not a word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gun, gum, Gus,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gull</a:t>
            </a:r>
            <a:r>
              <a:rPr lang="en-US" dirty="0"/>
              <a:t> are words, but </a:t>
            </a:r>
            <a:r>
              <a:rPr lang="en-US" dirty="0">
                <a:solidFill>
                  <a:srgbClr val="FF0000"/>
                </a:solidFill>
              </a:rPr>
              <a:t>gun</a:t>
            </a:r>
            <a:r>
              <a:rPr lang="en-US" dirty="0"/>
              <a:t> has a higher probability in the context of a bank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3141"/>
            <a:ext cx="8153400" cy="438150"/>
          </a:xfrm>
        </p:spPr>
        <p:txBody>
          <a:bodyPr>
            <a:normAutofit fontScale="90000"/>
          </a:bodyPr>
          <a:lstStyle/>
          <a:p>
            <a:r>
              <a:rPr lang="en-US" dirty="0"/>
              <a:t>Real Word Spelling Errors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28700"/>
            <a:ext cx="7772400" cy="3543300"/>
          </a:xfrm>
        </p:spPr>
        <p:txBody>
          <a:bodyPr>
            <a:normAutofit fontScale="25000" lnSpcReduction="20000"/>
          </a:bodyPr>
          <a:lstStyle/>
          <a:p>
            <a:r>
              <a:rPr lang="en-US" sz="12000" dirty="0"/>
              <a:t>They are leaving in about fifteen </a:t>
            </a:r>
            <a:r>
              <a:rPr lang="en-US" sz="12000" i="1" dirty="0">
                <a:solidFill>
                  <a:srgbClr val="C00000"/>
                </a:solidFill>
              </a:rPr>
              <a:t>minuets</a:t>
            </a:r>
            <a:r>
              <a:rPr lang="en-US" sz="12000" dirty="0"/>
              <a:t> to go to her house.</a:t>
            </a:r>
          </a:p>
          <a:p>
            <a:r>
              <a:rPr lang="en-US" sz="12000" dirty="0"/>
              <a:t>The study was conducted mainly </a:t>
            </a:r>
            <a:r>
              <a:rPr lang="en-US" sz="12000" i="1" dirty="0">
                <a:solidFill>
                  <a:srgbClr val="C00000"/>
                </a:solidFill>
              </a:rPr>
              <a:t>be</a:t>
            </a:r>
            <a:r>
              <a:rPr lang="en-US" sz="12000" dirty="0"/>
              <a:t> John Black.</a:t>
            </a:r>
          </a:p>
          <a:p>
            <a:r>
              <a:rPr lang="en-US" sz="12000" dirty="0"/>
              <a:t>Hopefully, all </a:t>
            </a:r>
            <a:r>
              <a:rPr lang="en-US" sz="12000" i="1" dirty="0">
                <a:solidFill>
                  <a:srgbClr val="C00000"/>
                </a:solidFill>
              </a:rPr>
              <a:t>with</a:t>
            </a:r>
            <a:r>
              <a:rPr lang="en-US" sz="12000" dirty="0"/>
              <a:t> continue smoothly in my absence.</a:t>
            </a:r>
          </a:p>
          <a:p>
            <a:r>
              <a:rPr lang="en-US" sz="12000" dirty="0"/>
              <a:t>Can they </a:t>
            </a:r>
            <a:r>
              <a:rPr lang="en-US" sz="12000" i="1" dirty="0">
                <a:solidFill>
                  <a:srgbClr val="C00000"/>
                </a:solidFill>
              </a:rPr>
              <a:t>lave</a:t>
            </a:r>
            <a:r>
              <a:rPr lang="en-US" sz="12000" dirty="0"/>
              <a:t> him my messages?</a:t>
            </a:r>
          </a:p>
          <a:p>
            <a:r>
              <a:rPr lang="en-US" sz="12000" dirty="0"/>
              <a:t>I need to </a:t>
            </a:r>
            <a:r>
              <a:rPr lang="en-US" sz="12000" i="1" dirty="0">
                <a:solidFill>
                  <a:srgbClr val="C00000"/>
                </a:solidFill>
              </a:rPr>
              <a:t>notified</a:t>
            </a:r>
            <a:r>
              <a:rPr lang="en-US" sz="12000" dirty="0"/>
              <a:t> the bank of….</a:t>
            </a:r>
          </a:p>
          <a:p>
            <a:r>
              <a:rPr lang="en-US" sz="12000" dirty="0"/>
              <a:t>He is trying to </a:t>
            </a:r>
            <a:r>
              <a:rPr lang="en-US" sz="12000" i="1" dirty="0">
                <a:solidFill>
                  <a:srgbClr val="C00000"/>
                </a:solidFill>
              </a:rPr>
              <a:t>fine</a:t>
            </a:r>
            <a:r>
              <a:rPr lang="en-US" sz="12000" dirty="0"/>
              <a:t> out.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0050"/>
            <a:ext cx="8153400" cy="328613"/>
          </a:xfrm>
        </p:spPr>
        <p:txBody>
          <a:bodyPr>
            <a:normAutofit fontScale="90000"/>
          </a:bodyPr>
          <a:lstStyle/>
          <a:p>
            <a:r>
              <a:rPr lang="en-US"/>
              <a:t>For Spell Checkers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Collect list of commonly substituted words</a:t>
            </a:r>
          </a:p>
          <a:p>
            <a:pPr lvl="1"/>
            <a:r>
              <a:rPr lang="en-US" sz="2400" dirty="0"/>
              <a:t>piece/peace, whether/weather, their/there ...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Example:</a:t>
            </a:r>
            <a:br>
              <a:rPr lang="en-US" sz="2800" dirty="0"/>
            </a:br>
            <a:r>
              <a:rPr lang="en-US" sz="2400" dirty="0"/>
              <a:t>“On Tuesday, the </a:t>
            </a:r>
            <a:r>
              <a:rPr lang="en-US" sz="2400" dirty="0">
                <a:solidFill>
                  <a:srgbClr val="FF0000"/>
                </a:solidFill>
              </a:rPr>
              <a:t>whether </a:t>
            </a:r>
            <a:r>
              <a:rPr lang="en-US" sz="2400" dirty="0"/>
              <a:t>…’’</a:t>
            </a:r>
            <a:br>
              <a:rPr lang="en-US" sz="2400" dirty="0"/>
            </a:br>
            <a:r>
              <a:rPr lang="en-US" sz="2400" dirty="0"/>
              <a:t>“On Tuesday, the </a:t>
            </a:r>
            <a:r>
              <a:rPr lang="en-US" sz="2400" dirty="0">
                <a:solidFill>
                  <a:srgbClr val="FF0000"/>
                </a:solidFill>
              </a:rPr>
              <a:t>weather </a:t>
            </a:r>
            <a:r>
              <a:rPr lang="en-US" sz="2400" dirty="0"/>
              <a:t>…”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Completion Prediction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28700"/>
            <a:ext cx="7943850" cy="3515916"/>
          </a:xfrm>
        </p:spPr>
        <p:txBody>
          <a:bodyPr/>
          <a:lstStyle/>
          <a:p>
            <a:r>
              <a:rPr lang="en-US" smtClean="0"/>
              <a:t>A language model also supports predicting the completion of a sentence.</a:t>
            </a:r>
          </a:p>
          <a:p>
            <a:pPr lvl="1"/>
            <a:r>
              <a:rPr lang="en-US" smtClean="0"/>
              <a:t>Please turn off your cell _____</a:t>
            </a:r>
          </a:p>
          <a:p>
            <a:pPr lvl="1"/>
            <a:r>
              <a:rPr lang="en-US" smtClean="0"/>
              <a:t>Your program does not ______</a:t>
            </a:r>
          </a:p>
          <a:p>
            <a:r>
              <a:rPr lang="en-US" i="1" smtClean="0"/>
              <a:t>Predictive text input</a:t>
            </a:r>
            <a:r>
              <a:rPr lang="en-US" smtClean="0"/>
              <a:t> systems can guess what you are typing and give choices on how to complete it.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651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Machine translation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likely sentences are probably better translations.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Generation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More likely sentences are probably better NL generations.  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Prediction of language impairment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Unlikely utterances could be due to an LI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Summarization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QA</a:t>
            </a:r>
          </a:p>
          <a:p>
            <a:pPr>
              <a:lnSpc>
                <a:spcPct val="90000"/>
              </a:lnSpc>
            </a:pPr>
            <a:r>
              <a:rPr lang="is-IS" dirty="0" smtClean="0"/>
              <a:t>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Probabilistic 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Goal: compute the probability of a sentence or sequence of words:</a:t>
            </a:r>
          </a:p>
          <a:p>
            <a:pPr lvl="1" eaLnBrk="1" hangingPunct="1">
              <a:buNone/>
            </a:pPr>
            <a:r>
              <a:rPr lang="en-US" sz="2800" dirty="0">
                <a:latin typeface="Calibri" charset="0"/>
              </a:rPr>
              <a:t>     </a:t>
            </a:r>
            <a:r>
              <a:rPr lang="en-US" dirty="0">
                <a:latin typeface="Calibri" charset="0"/>
              </a:rPr>
              <a:t>P(W) = P(w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4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5</a:t>
            </a:r>
            <a:r>
              <a:rPr lang="en-US" dirty="0">
                <a:latin typeface="Calibri" charset="0"/>
              </a:rPr>
              <a:t>…</a:t>
            </a:r>
            <a:r>
              <a:rPr lang="en-US" dirty="0" err="1">
                <a:latin typeface="Calibri" charset="0"/>
              </a:rPr>
              <a:t>w</a:t>
            </a:r>
            <a:r>
              <a:rPr lang="en-US" baseline="-25000" dirty="0" err="1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Related task: probability of an upcoming word:</a:t>
            </a:r>
          </a:p>
          <a:p>
            <a:pPr lvl="1" eaLnBrk="1" hangingPunct="1">
              <a:buNone/>
            </a:pPr>
            <a:r>
              <a:rPr lang="en-US" dirty="0">
                <a:latin typeface="Calibri" charset="0"/>
              </a:rPr>
              <a:t>      P(w</a:t>
            </a:r>
            <a:r>
              <a:rPr lang="en-US" baseline="-25000" dirty="0">
                <a:latin typeface="Calibri" charset="0"/>
              </a:rPr>
              <a:t>5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4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A model that computes either of these:</a:t>
            </a:r>
          </a:p>
          <a:p>
            <a:pPr lvl="1" eaLnBrk="1" hangingPunct="1">
              <a:buNone/>
            </a:pPr>
            <a:r>
              <a:rPr lang="en-US" dirty="0">
                <a:latin typeface="Calibri" charset="0"/>
              </a:rPr>
              <a:t>          P(W)     or     P(w</a:t>
            </a:r>
            <a:r>
              <a:rPr lang="en-US" baseline="-250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…w</a:t>
            </a:r>
            <a:r>
              <a:rPr lang="en-US" baseline="-25000" dirty="0">
                <a:latin typeface="Calibri" charset="0"/>
              </a:rPr>
              <a:t>n-1</a:t>
            </a:r>
            <a:r>
              <a:rPr lang="en-US" dirty="0" smtClean="0">
                <a:latin typeface="Calibri" charset="0"/>
              </a:rPr>
              <a:t>)         </a:t>
            </a:r>
            <a:r>
              <a:rPr lang="en-US" sz="2400" dirty="0" smtClean="0">
                <a:latin typeface="Calibri" charset="0"/>
              </a:rPr>
              <a:t> is </a:t>
            </a:r>
            <a:r>
              <a:rPr lang="en-US" sz="2400" dirty="0">
                <a:latin typeface="Calibri" charset="0"/>
              </a:rPr>
              <a:t>called a </a:t>
            </a:r>
            <a:r>
              <a:rPr lang="en-US" sz="2400" b="1" dirty="0">
                <a:solidFill>
                  <a:srgbClr val="A50021"/>
                </a:solidFill>
                <a:latin typeface="Calibri" charset="0"/>
              </a:rPr>
              <a:t>language model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Better: </a:t>
            </a:r>
            <a:r>
              <a:rPr lang="en-US" sz="2400" b="1" dirty="0" smtClean="0">
                <a:solidFill>
                  <a:srgbClr val="CC0033"/>
                </a:solidFill>
                <a:latin typeface="Calibri" charset="0"/>
              </a:rPr>
              <a:t>the grammar       </a:t>
            </a:r>
            <a:r>
              <a:rPr lang="en-US" sz="2400" dirty="0" smtClean="0">
                <a:latin typeface="Calibri" charset="0"/>
              </a:rPr>
              <a:t>But </a:t>
            </a:r>
            <a:r>
              <a:rPr lang="en-US" sz="2400" b="1" dirty="0">
                <a:solidFill>
                  <a:srgbClr val="CC0033"/>
                </a:solidFill>
                <a:latin typeface="Calibri" charset="0"/>
              </a:rPr>
              <a:t>language model </a:t>
            </a:r>
            <a:r>
              <a:rPr lang="en-US" sz="2400" dirty="0">
                <a:latin typeface="Calibri" charset="0"/>
              </a:rPr>
              <a:t>or </a:t>
            </a:r>
            <a:r>
              <a:rPr lang="en-US" sz="2400" b="1" dirty="0">
                <a:solidFill>
                  <a:srgbClr val="CC0033"/>
                </a:solidFill>
                <a:latin typeface="Calibri" charset="0"/>
              </a:rPr>
              <a:t>LM </a:t>
            </a:r>
            <a:r>
              <a:rPr lang="en-US" sz="2400" dirty="0">
                <a:latin typeface="Calibri" charset="0"/>
              </a:rPr>
              <a:t>is standard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compute P(W)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to compute this joint probability: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lvl="1" eaLnBrk="1" hangingPunct="1"/>
            <a:r>
              <a:rPr lang="en-US" sz="2800">
                <a:latin typeface="Calibri" charset="0"/>
              </a:rPr>
              <a:t>P(its, water, is, so, transparent, that)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Intuition: let’s rely on the Chain Rule of Probability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5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Reminder: 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Recall the definition of conditional </a:t>
            </a:r>
            <a:r>
              <a:rPr lang="en-US" sz="2800" dirty="0" smtClean="0">
                <a:latin typeface="Calibri" charset="0"/>
              </a:rPr>
              <a:t>probabilities</a:t>
            </a:r>
            <a:endParaRPr lang="en-US" sz="3600" dirty="0">
              <a:latin typeface="Calibri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alibri" charset="0"/>
              </a:rPr>
              <a:t>p(B|A) = P(A,B)/P(A)</a:t>
            </a:r>
            <a:r>
              <a:rPr lang="en-US" sz="3600" dirty="0" smtClean="0">
                <a:latin typeface="Calibri" charset="0"/>
              </a:rPr>
              <a:t>	</a:t>
            </a:r>
            <a:r>
              <a:rPr lang="en-US" dirty="0" smtClean="0">
                <a:latin typeface="Calibri" charset="0"/>
              </a:rPr>
              <a:t>Rewriting:   </a:t>
            </a:r>
            <a:r>
              <a:rPr lang="en-US" sz="2400" b="1" dirty="0">
                <a:latin typeface="Calibri" charset="0"/>
              </a:rPr>
              <a:t>P</a:t>
            </a:r>
            <a:r>
              <a:rPr lang="en-US" sz="2400" b="1" dirty="0" smtClean="0">
                <a:latin typeface="Calibri" charset="0"/>
              </a:rPr>
              <a:t>(A,B) = P(A)P(B|A)</a:t>
            </a:r>
          </a:p>
          <a:p>
            <a:pPr marL="457200" lvl="1" indent="0">
              <a:buNone/>
            </a:pPr>
            <a:endParaRPr lang="en-US" dirty="0" smtClean="0">
              <a:latin typeface="Calibri" charset="0"/>
            </a:endParaRPr>
          </a:p>
          <a:p>
            <a:r>
              <a:rPr lang="en-US" sz="2800" dirty="0" smtClean="0">
                <a:latin typeface="Calibri" charset="0"/>
              </a:rPr>
              <a:t>More variables: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alibri" charset="0"/>
              </a:rPr>
              <a:t> P</a:t>
            </a:r>
            <a:r>
              <a:rPr lang="en-US" sz="2400" dirty="0">
                <a:latin typeface="Calibri" charset="0"/>
              </a:rPr>
              <a:t>(A,B,C,D) = P(A)P(B|A)P(C|A,B)P(D|A,B,C)</a:t>
            </a:r>
            <a:endParaRPr lang="en-US" sz="32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The Chain Rule in General</a:t>
            </a: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 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,…,</a:t>
            </a:r>
            <a:r>
              <a:rPr lang="en-US" sz="2800" dirty="0" err="1">
                <a:latin typeface="Calibri" charset="0"/>
              </a:rPr>
              <a:t>x</a:t>
            </a:r>
            <a:r>
              <a:rPr lang="en-US" sz="2800" baseline="-25000" dirty="0" err="1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) = P(x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)P(x</a:t>
            </a:r>
            <a:r>
              <a:rPr lang="en-US" sz="2800" baseline="-25000" dirty="0">
                <a:latin typeface="Calibri" charset="0"/>
              </a:rPr>
              <a:t>3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,x</a:t>
            </a:r>
            <a:r>
              <a:rPr lang="en-US" sz="2800" baseline="-25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)…P(x</a:t>
            </a:r>
            <a:r>
              <a:rPr lang="en-US" sz="2800" baseline="-25000" dirty="0">
                <a:latin typeface="Calibri" charset="0"/>
              </a:rPr>
              <a:t>n</a:t>
            </a:r>
            <a:r>
              <a:rPr lang="en-US" sz="2800" dirty="0">
                <a:latin typeface="Calibri" charset="0"/>
              </a:rPr>
              <a:t>|x</a:t>
            </a:r>
            <a:r>
              <a:rPr lang="en-US" sz="2800" baseline="-25000" dirty="0">
                <a:latin typeface="Calibri" charset="0"/>
              </a:rPr>
              <a:t>1</a:t>
            </a:r>
            <a:r>
              <a:rPr lang="en-US" sz="2800" dirty="0">
                <a:latin typeface="Calibri" charset="0"/>
              </a:rPr>
              <a:t>,…,x</a:t>
            </a:r>
            <a:r>
              <a:rPr lang="en-US" sz="2800" baseline="-25000" dirty="0">
                <a:latin typeface="Calibri" charset="0"/>
              </a:rPr>
              <a:t>n-1</a:t>
            </a:r>
            <a:r>
              <a:rPr lang="en-US" sz="2800" dirty="0">
                <a:latin typeface="Calibri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  <a:sym typeface="Symbol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The Chain Rule applied to compute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P(“its water is so transparent”) =</a:t>
            </a:r>
          </a:p>
          <a:p>
            <a:pPr eaLnBrk="1" hangingPunct="1">
              <a:buFont typeface="Time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P(its) ×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water|its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is|its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water) </a:t>
            </a:r>
          </a:p>
          <a:p>
            <a:pPr eaLnBrk="1" hangingPunct="1">
              <a:buFont typeface="Times" charset="0"/>
              <a:buNone/>
            </a:pP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       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so|its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is) ×  P(</a:t>
            </a:r>
            <a:r>
              <a:rPr lang="en-US" sz="2800" dirty="0" err="1">
                <a:solidFill>
                  <a:srgbClr val="404040"/>
                </a:solidFill>
                <a:latin typeface="Calibri" charset="0"/>
              </a:rPr>
              <a:t>transparent|its</a:t>
            </a:r>
            <a:r>
              <a:rPr lang="en-US" sz="2800" dirty="0">
                <a:solidFill>
                  <a:srgbClr val="404040"/>
                </a:solidFill>
                <a:latin typeface="Calibri" charset="0"/>
              </a:rPr>
              <a:t> water is so)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36526"/>
              </p:ext>
            </p:extLst>
          </p:nvPr>
        </p:nvGraphicFramePr>
        <p:xfrm>
          <a:off x="1295400" y="1809750"/>
          <a:ext cx="65532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4" imgW="2387600" imgH="355600" progId="Equation.3">
                  <p:embed/>
                </p:oleObj>
              </mc:Choice>
              <mc:Fallback>
                <p:oleObj name="Equation" r:id="rId4" imgW="2387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09750"/>
                        <a:ext cx="6553200" cy="9794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2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Relative Frequencies and Conditional Probabilities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Relative word frequencies are better than equal probabilities for all words</a:t>
            </a:r>
          </a:p>
          <a:p>
            <a:pPr lvl="1"/>
            <a:r>
              <a:rPr lang="en-US" dirty="0"/>
              <a:t>In a corpus with 10K word types, each word would have P(w) = 1/10K</a:t>
            </a:r>
          </a:p>
          <a:p>
            <a:pPr lvl="1"/>
            <a:r>
              <a:rPr lang="en-US" dirty="0" smtClean="0"/>
              <a:t>Counterintuitive</a:t>
            </a:r>
            <a:endParaRPr lang="en-US" dirty="0"/>
          </a:p>
          <a:p>
            <a:r>
              <a:rPr lang="en-US" dirty="0"/>
              <a:t>Conditional probability more useful than individual relative word frequencies 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dog</a:t>
            </a:r>
            <a:r>
              <a:rPr lang="en-US" dirty="0"/>
              <a:t> may be relatively rare in a corpus</a:t>
            </a:r>
          </a:p>
          <a:p>
            <a:pPr lvl="1"/>
            <a:r>
              <a:rPr lang="en-US" dirty="0"/>
              <a:t>But if we see </a:t>
            </a:r>
            <a:r>
              <a:rPr lang="en-US" dirty="0">
                <a:solidFill>
                  <a:srgbClr val="CC0000"/>
                </a:solidFill>
              </a:rPr>
              <a:t>barking</a:t>
            </a:r>
            <a:r>
              <a:rPr lang="en-US" dirty="0"/>
              <a:t>, P(</a:t>
            </a:r>
            <a:r>
              <a:rPr lang="en-US" dirty="0" err="1">
                <a:solidFill>
                  <a:srgbClr val="CC0000"/>
                </a:solidFill>
              </a:rPr>
              <a:t>dog</a:t>
            </a:r>
            <a:r>
              <a:rPr lang="en-US" dirty="0" err="1"/>
              <a:t>|</a:t>
            </a:r>
            <a:r>
              <a:rPr lang="en-US" dirty="0" err="1">
                <a:solidFill>
                  <a:srgbClr val="CC0000"/>
                </a:solidFill>
              </a:rPr>
              <a:t>barking</a:t>
            </a:r>
            <a:r>
              <a:rPr lang="en-US" dirty="0"/>
              <a:t>) may be very large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Approximating Natural Language Words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Zero-order </a:t>
            </a:r>
            <a:r>
              <a:rPr lang="en-US" sz="2800" dirty="0"/>
              <a:t>approximation: letter sequences are independent of each other and </a:t>
            </a:r>
            <a:r>
              <a:rPr lang="en-US" sz="2800" dirty="0" smtClean="0"/>
              <a:t>have a uniform distribution:</a:t>
            </a:r>
            <a:endParaRPr lang="en-US" sz="2800" dirty="0"/>
          </a:p>
          <a:p>
            <a:endParaRPr lang="en-US" sz="2800" dirty="0"/>
          </a:p>
          <a:p>
            <a:pPr lvl="2"/>
            <a:r>
              <a:rPr lang="en-US" sz="2000" dirty="0" err="1"/>
              <a:t>xfoml</a:t>
            </a:r>
            <a:r>
              <a:rPr lang="en-US" sz="2000" dirty="0"/>
              <a:t> </a:t>
            </a:r>
            <a:r>
              <a:rPr lang="en-US" sz="2000" dirty="0" err="1"/>
              <a:t>rxkhrjffjuj</a:t>
            </a:r>
            <a:r>
              <a:rPr lang="en-US" sz="2000" dirty="0"/>
              <a:t> </a:t>
            </a:r>
            <a:r>
              <a:rPr lang="en-US" sz="2000" dirty="0" err="1"/>
              <a:t>zlpwcwkcy</a:t>
            </a:r>
            <a:r>
              <a:rPr lang="en-US" sz="2000" dirty="0"/>
              <a:t> </a:t>
            </a:r>
            <a:r>
              <a:rPr lang="en-US" sz="2000" dirty="0" err="1"/>
              <a:t>ffjeyvkcqsghyd</a:t>
            </a:r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estimate these probabilities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Could we just count and divide?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What can possibly be wrong with this?</a:t>
            </a:r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50049"/>
              </p:ext>
            </p:extLst>
          </p:nvPr>
        </p:nvGraphicFramePr>
        <p:xfrm>
          <a:off x="762001" y="2209800"/>
          <a:ext cx="6019800" cy="1994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4" imgW="2578100" imgH="850900" progId="Equation.3">
                  <p:embed/>
                </p:oleObj>
              </mc:Choice>
              <mc:Fallback>
                <p:oleObj name="Equation" r:id="rId4" imgW="25781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209800"/>
                        <a:ext cx="6019800" cy="199444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4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Simplifying assumption:</a:t>
            </a:r>
          </a:p>
          <a:p>
            <a:pPr marL="457200" lvl="1" indent="0" eaLnBrk="1" hangingPunct="1">
              <a:buNone/>
            </a:pPr>
            <a:endParaRPr lang="en-US" sz="3600" dirty="0">
              <a:latin typeface="Calibri" charset="0"/>
            </a:endParaRPr>
          </a:p>
          <a:p>
            <a:pPr marL="457200" lvl="1" indent="0" eaLnBrk="1" hangingPunct="1">
              <a:buNone/>
            </a:pPr>
            <a:endParaRPr lang="en-US" sz="32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r>
              <a:rPr lang="en-US" sz="3600" dirty="0">
                <a:latin typeface="Calibri" charset="0"/>
              </a:rPr>
              <a:t>Or maybe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157444"/>
              </p:ext>
            </p:extLst>
          </p:nvPr>
        </p:nvGraphicFramePr>
        <p:xfrm>
          <a:off x="457200" y="2471251"/>
          <a:ext cx="7696200" cy="101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" name="Equation" r:id="rId4" imgW="3187700" imgH="419100" progId="Equation.3">
                  <p:embed/>
                </p:oleObj>
              </mc:Choice>
              <mc:Fallback>
                <p:oleObj name="Equation" r:id="rId4" imgW="318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71251"/>
                        <a:ext cx="7696200" cy="101489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64689"/>
              </p:ext>
            </p:extLst>
          </p:nvPr>
        </p:nvGraphicFramePr>
        <p:xfrm>
          <a:off x="228600" y="4182281"/>
          <a:ext cx="8915400" cy="961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Equation" r:id="rId6" imgW="3898900" imgH="419100" progId="Equation.3">
                  <p:embed/>
                </p:oleObj>
              </mc:Choice>
              <mc:Fallback>
                <p:oleObj name="Equation" r:id="rId6" imgW="3898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82281"/>
                        <a:ext cx="8915400" cy="96121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225px-AAMarko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3350"/>
            <a:ext cx="1475075" cy="192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9180" y="1928396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Andrei Markov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other words, we approximate each component in the product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sz="3600" dirty="0">
              <a:latin typeface="Calibri" charset="0"/>
            </a:endParaRPr>
          </a:p>
          <a:p>
            <a:pPr lvl="1" eaLnBrk="1" hangingPunct="1"/>
            <a:endParaRPr lang="en-US" sz="36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115639"/>
              </p:ext>
            </p:extLst>
          </p:nvPr>
        </p:nvGraphicFramePr>
        <p:xfrm>
          <a:off x="838200" y="1428750"/>
          <a:ext cx="71040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Equation" r:id="rId4" imgW="2336800" imgH="355600" progId="Equation.3">
                  <p:embed/>
                </p:oleObj>
              </mc:Choice>
              <mc:Fallback>
                <p:oleObj name="Equation" r:id="rId4" imgW="2336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8750"/>
                        <a:ext cx="7104063" cy="10874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57802"/>
              </p:ext>
            </p:extLst>
          </p:nvPr>
        </p:nvGraphicFramePr>
        <p:xfrm>
          <a:off x="539750" y="3790950"/>
          <a:ext cx="86042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Equation" r:id="rId6" imgW="2438400" imgH="177800" progId="Equation.3">
                  <p:embed/>
                </p:oleObj>
              </mc:Choice>
              <mc:Fallback>
                <p:oleObj name="Equation" r:id="rId6" imgW="2438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90950"/>
                        <a:ext cx="8604250" cy="630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8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Simplest case: Unigram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792670"/>
            <a:ext cx="807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fifth, an, of, futures, the, an, incorporated, a, a, the, inflation, most, dollars, quarter, in, is, mass</a:t>
            </a:r>
          </a:p>
          <a:p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thrift, did, eighty, said, hard, 'm, </a:t>
            </a:r>
            <a:r>
              <a:rPr lang="en-US" sz="2000" dirty="0" err="1" smtClean="0">
                <a:latin typeface="Courier"/>
                <a:cs typeface="Courier"/>
              </a:rPr>
              <a:t>july</a:t>
            </a:r>
            <a:r>
              <a:rPr lang="en-US" sz="2000" dirty="0" smtClean="0">
                <a:latin typeface="Courier"/>
                <a:cs typeface="Courier"/>
              </a:rPr>
              <a:t>, bullish</a:t>
            </a: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that, or, limited, 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47840"/>
            <a:ext cx="683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Some automatically generated sentences from a unigram model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19025"/>
              </p:ext>
            </p:extLst>
          </p:nvPr>
        </p:nvGraphicFramePr>
        <p:xfrm>
          <a:off x="1752600" y="1123950"/>
          <a:ext cx="4648200" cy="104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5" imgW="1587500" imgH="355600" progId="Equation.3">
                  <p:embed/>
                </p:oleObj>
              </mc:Choice>
              <mc:Fallback>
                <p:oleObj name="Equation" r:id="rId5" imgW="1587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23950"/>
                        <a:ext cx="4648200" cy="104737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101-16EA-C942-850C-355264FDE9E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762000" y="12573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r>
              <a:rPr lang="en-US" sz="2400" dirty="0">
                <a:latin typeface="Calibri"/>
                <a:cs typeface="Calibri"/>
              </a:rPr>
              <a:t>Condition on the previous word: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endParaRPr lang="en-US" sz="2400" dirty="0">
              <a:latin typeface="Tahoma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charset="2"/>
              <a:buBlip>
                <a:blip r:embed="rId4"/>
              </a:buBlip>
            </a:pPr>
            <a:endParaRPr lang="en-US" sz="2400" dirty="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Bigram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77802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ourier"/>
                <a:cs typeface="Courier"/>
              </a:rPr>
              <a:t>texaco</a:t>
            </a:r>
            <a:r>
              <a:rPr lang="en-US" sz="1800" dirty="0" smtClean="0">
                <a:latin typeface="Courier"/>
                <a:cs typeface="Courier"/>
              </a:rPr>
              <a:t>, rose, one, in, this, issue, is, pursuing, growth, in, a, boiler, house, said, </a:t>
            </a:r>
            <a:r>
              <a:rPr lang="en-US" sz="1800" dirty="0" err="1" smtClean="0">
                <a:latin typeface="Courier"/>
                <a:cs typeface="Courier"/>
              </a:rPr>
              <a:t>mr.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gurria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mexico</a:t>
            </a:r>
            <a:r>
              <a:rPr lang="en-US" sz="1800" dirty="0" smtClean="0">
                <a:latin typeface="Courier"/>
                <a:cs typeface="Courier"/>
              </a:rPr>
              <a:t>, 's, motion, control, proposal, without, permission, from, five, hundred, fifty, five, yen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outside, new, car, parking, lot, of, the, agreement, reached</a:t>
            </a:r>
          </a:p>
          <a:p>
            <a:endParaRPr lang="en-US" sz="1800" dirty="0" smtClean="0">
              <a:latin typeface="Courier"/>
              <a:cs typeface="Courier"/>
            </a:endParaRPr>
          </a:p>
          <a:p>
            <a:r>
              <a:rPr lang="en-US" sz="1800" dirty="0" smtClean="0">
                <a:latin typeface="Courier"/>
                <a:cs typeface="Courier"/>
              </a:rPr>
              <a:t>this, would, be, a, record, </a:t>
            </a:r>
            <a:r>
              <a:rPr lang="en-US" sz="1800" dirty="0" err="1" smtClean="0">
                <a:latin typeface="Courier"/>
                <a:cs typeface="Courier"/>
              </a:rPr>
              <a:t>november</a:t>
            </a:r>
            <a:endParaRPr lang="en-US" sz="1800" dirty="0">
              <a:latin typeface="Courier"/>
              <a:cs typeface="Courier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50607"/>
              </p:ext>
            </p:extLst>
          </p:nvPr>
        </p:nvGraphicFramePr>
        <p:xfrm>
          <a:off x="762000" y="1885950"/>
          <a:ext cx="6745287" cy="5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5" imgW="2019300" imgH="177800" progId="Equation.3">
                  <p:embed/>
                </p:oleObj>
              </mc:Choice>
              <mc:Fallback>
                <p:oleObj name="Equation" r:id="rId5" imgW="2019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85950"/>
                        <a:ext cx="6745287" cy="59654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101-16EA-C942-850C-355264FDE9E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N-gram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r>
              <a:rPr lang="en-US" sz="2800" dirty="0" smtClean="0"/>
              <a:t>We can extend to trigrams, 4-grams, 5-grams</a:t>
            </a:r>
          </a:p>
          <a:p>
            <a:r>
              <a:rPr lang="en-US" sz="2800" dirty="0" smtClean="0"/>
              <a:t>In general this is an insufficient model of language</a:t>
            </a:r>
          </a:p>
          <a:p>
            <a:pPr lvl="1"/>
            <a:r>
              <a:rPr lang="en-US" sz="2400" dirty="0" smtClean="0"/>
              <a:t>because language has </a:t>
            </a:r>
            <a:r>
              <a:rPr lang="en-US" sz="2400" b="1" dirty="0" smtClean="0">
                <a:solidFill>
                  <a:srgbClr val="008000"/>
                </a:solidFill>
              </a:rPr>
              <a:t>long-distance dependencies</a:t>
            </a:r>
            <a:r>
              <a:rPr lang="en-US" sz="2400" dirty="0" smtClean="0"/>
              <a:t>: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sz="2400" dirty="0" smtClean="0"/>
              <a:t>“The computer which I had just put into the machine room on the fifth floor crashed.”</a:t>
            </a:r>
          </a:p>
          <a:p>
            <a:pPr lvl="1"/>
            <a:endParaRPr lang="en-US" sz="800" dirty="0" smtClean="0"/>
          </a:p>
          <a:p>
            <a:r>
              <a:rPr lang="en-US" sz="2800" dirty="0" smtClean="0"/>
              <a:t>But we can often get away with N-gram models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Estimating N-gram Probabilities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91742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Maximum Likelihood Estimate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73553"/>
              </p:ext>
            </p:extLst>
          </p:nvPr>
        </p:nvGraphicFramePr>
        <p:xfrm>
          <a:off x="1752600" y="1986333"/>
          <a:ext cx="5410200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986333"/>
                        <a:ext cx="5410200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4691"/>
              </p:ext>
            </p:extLst>
          </p:nvPr>
        </p:nvGraphicFramePr>
        <p:xfrm>
          <a:off x="2109964" y="3815133"/>
          <a:ext cx="4587816" cy="125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964" y="3815133"/>
                        <a:ext cx="4587816" cy="125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5978"/>
            <a:ext cx="7391400" cy="689372"/>
          </a:xfrm>
        </p:spPr>
        <p:txBody>
          <a:bodyPr/>
          <a:lstStyle/>
          <a:p>
            <a:pPr eaLnBrk="1" hangingPunct="1"/>
            <a:r>
              <a:rPr lang="en-US" dirty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86200" y="1352550"/>
            <a:ext cx="5410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Calibri" charset="0"/>
              </a:rPr>
              <a:t>&lt;s&gt; I do not like green eggs and ham &lt;/s&gt;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alibri" charset="0"/>
            </a:endParaRPr>
          </a:p>
        </p:txBody>
      </p:sp>
      <p:pic>
        <p:nvPicPr>
          <p:cNvPr id="6" name="Picture 7" descr="sam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95782"/>
            <a:ext cx="8763000" cy="95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52137"/>
              </p:ext>
            </p:extLst>
          </p:nvPr>
        </p:nvGraphicFramePr>
        <p:xfrm>
          <a:off x="152400" y="1553694"/>
          <a:ext cx="3429000" cy="93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Equation" r:id="rId5" imgW="1485900" imgH="406400" progId="Equation.3">
                  <p:embed/>
                </p:oleObj>
              </mc:Choice>
              <mc:Fallback>
                <p:oleObj name="Equation" r:id="rId5" imgW="1485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53694"/>
                        <a:ext cx="3429000" cy="937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5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19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More examples: </a:t>
            </a:r>
            <a:br>
              <a:rPr lang="en-US" dirty="0"/>
            </a:br>
            <a:r>
              <a:rPr lang="en-US" dirty="0"/>
              <a:t>Berkeley Restaurant Project sentences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3333750"/>
          </a:xfrm>
        </p:spPr>
        <p:txBody>
          <a:bodyPr/>
          <a:lstStyle/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tell me about any good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cantonese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restaurants close by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mid priced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thai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food is what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tell me about chez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panisse</a:t>
            </a:r>
            <a:endParaRPr lang="en-US" sz="2500" dirty="0">
              <a:solidFill>
                <a:srgbClr val="330099"/>
              </a:solidFill>
              <a:latin typeface="Calibri" charset="0"/>
            </a:endParaRP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can you give me a listing of the kinds of food that are available</a:t>
            </a:r>
          </a:p>
          <a:p>
            <a:pPr eaLnBrk="1" hangingPunct="1"/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looking for a good place to eat breakfast</a:t>
            </a:r>
          </a:p>
          <a:p>
            <a:pPr eaLnBrk="1" hangingPunct="1"/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when is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caffe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</a:t>
            </a:r>
            <a:r>
              <a:rPr lang="en-US" sz="2500" dirty="0" err="1">
                <a:solidFill>
                  <a:srgbClr val="330099"/>
                </a:solidFill>
                <a:latin typeface="Calibri" charset="0"/>
              </a:rPr>
              <a:t>venezia</a:t>
            </a:r>
            <a:r>
              <a:rPr lang="en-US" sz="2500" dirty="0">
                <a:solidFill>
                  <a:srgbClr val="330099"/>
                </a:solidFill>
                <a:latin typeface="Calibri" charset="0"/>
              </a:rPr>
              <a:t> open during the </a:t>
            </a:r>
            <a:r>
              <a:rPr lang="en-US" sz="2500" dirty="0" smtClean="0">
                <a:solidFill>
                  <a:srgbClr val="330099"/>
                </a:solidFill>
                <a:latin typeface="Calibri" charset="0"/>
              </a:rPr>
              <a:t>day</a:t>
            </a:r>
            <a:endParaRPr lang="en-US" sz="2500" dirty="0">
              <a:solidFill>
                <a:srgbClr val="330099"/>
              </a:solidFill>
              <a:latin typeface="Verdan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Approximating Natural Language Words</a:t>
            </a:r>
          </a:p>
        </p:txBody>
      </p:sp>
      <p:sp>
        <p:nvSpPr>
          <p:cNvPr id="111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First-order </a:t>
            </a:r>
            <a:r>
              <a:rPr lang="en-US" sz="2800" dirty="0"/>
              <a:t>approximation: letters are independent, but occur with the frequencies of English text:</a:t>
            </a:r>
          </a:p>
          <a:p>
            <a:endParaRPr lang="en-US" sz="2800" dirty="0"/>
          </a:p>
          <a:p>
            <a:pPr lvl="1"/>
            <a:r>
              <a:rPr lang="en-US" sz="2400" dirty="0" err="1"/>
              <a:t>ocro</a:t>
            </a:r>
            <a:r>
              <a:rPr lang="en-US" sz="2400" dirty="0"/>
              <a:t> </a:t>
            </a:r>
            <a:r>
              <a:rPr lang="en-US" sz="2400" dirty="0" err="1"/>
              <a:t>hli</a:t>
            </a:r>
            <a:r>
              <a:rPr lang="en-US" sz="2400" dirty="0"/>
              <a:t> </a:t>
            </a:r>
            <a:r>
              <a:rPr lang="en-US" sz="2400" dirty="0" err="1"/>
              <a:t>rgwr</a:t>
            </a:r>
            <a:r>
              <a:rPr lang="en-US" sz="2400" dirty="0"/>
              <a:t> </a:t>
            </a:r>
            <a:r>
              <a:rPr lang="en-US" sz="2400" dirty="0" err="1"/>
              <a:t>nmielwis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ll</a:t>
            </a:r>
            <a:r>
              <a:rPr lang="en-US" sz="2400" dirty="0"/>
              <a:t> </a:t>
            </a:r>
            <a:r>
              <a:rPr lang="en-US" sz="2400" dirty="0" err="1"/>
              <a:t>nbnesebya</a:t>
            </a:r>
            <a:r>
              <a:rPr lang="en-US" sz="2400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</a:t>
            </a:r>
            <a:r>
              <a:rPr lang="en-US" sz="2400" dirty="0" err="1"/>
              <a:t>eei</a:t>
            </a:r>
            <a:r>
              <a:rPr lang="en-US" sz="2400" dirty="0"/>
              <a:t> </a:t>
            </a:r>
            <a:r>
              <a:rPr lang="en-US" sz="2400" dirty="0" err="1"/>
              <a:t>alhenhtppa</a:t>
            </a:r>
            <a:r>
              <a:rPr lang="en-US" sz="2400" dirty="0"/>
              <a:t> </a:t>
            </a:r>
            <a:r>
              <a:rPr lang="en-US" sz="2400" dirty="0" err="1"/>
              <a:t>oobttva</a:t>
            </a:r>
            <a:r>
              <a:rPr lang="en-US" sz="2400" dirty="0"/>
              <a:t> nah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Out of 9222 sentences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55775"/>
            <a:ext cx="90678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Normalize by unigrams:</a:t>
            </a: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sz="2000" dirty="0">
                <a:latin typeface="Calibri" charset="0"/>
              </a:rPr>
              <a:t>Result:</a:t>
            </a:r>
          </a:p>
        </p:txBody>
      </p:sp>
      <p:pic>
        <p:nvPicPr>
          <p:cNvPr id="6" name="Picture 4" descr="be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35366"/>
            <a:ext cx="7010400" cy="24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er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733550"/>
            <a:ext cx="6718300" cy="6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2550"/>
            <a:ext cx="8534400" cy="333375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>
                <a:latin typeface="Calibri" charset="0"/>
              </a:rPr>
              <a:t>P(&lt;s&gt; I want </a:t>
            </a:r>
            <a:r>
              <a:rPr lang="en-US" sz="2800" dirty="0" err="1">
                <a:latin typeface="Calibri" charset="0"/>
              </a:rPr>
              <a:t>english</a:t>
            </a:r>
            <a:r>
              <a:rPr lang="en-US" sz="2800" dirty="0">
                <a:latin typeface="Calibri" charset="0"/>
              </a:rPr>
              <a:t> food &lt;/s&gt;) =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	P(I|&lt;s&gt;)   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 	×  P(</a:t>
            </a:r>
            <a:r>
              <a:rPr lang="en-US" sz="2800" dirty="0" err="1">
                <a:latin typeface="Calibri" charset="0"/>
              </a:rPr>
              <a:t>want|I</a:t>
            </a:r>
            <a:r>
              <a:rPr lang="en-US" sz="2800" dirty="0">
                <a:latin typeface="Calibri" charset="0"/>
              </a:rPr>
              <a:t>)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</a:t>
            </a:r>
            <a:r>
              <a:rPr lang="en-US" sz="2800" dirty="0" err="1">
                <a:latin typeface="Calibri" charset="0"/>
              </a:rPr>
              <a:t>english|want</a:t>
            </a:r>
            <a:r>
              <a:rPr lang="en-US" sz="2800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</a:t>
            </a:r>
            <a:r>
              <a:rPr lang="en-US" sz="2800" dirty="0" err="1">
                <a:latin typeface="Calibri" charset="0"/>
              </a:rPr>
              <a:t>food|english</a:t>
            </a:r>
            <a:r>
              <a:rPr lang="en-US" sz="2800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2800" dirty="0">
                <a:latin typeface="Calibri" charset="0"/>
              </a:rPr>
              <a:t>	×  P(&lt;/s&gt;|food)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>
                <a:latin typeface="Calibri" charset="0"/>
              </a:rPr>
              <a:t>       =  .000031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english|want</a:t>
            </a:r>
            <a:r>
              <a:rPr lang="en-US" sz="2800" dirty="0">
                <a:latin typeface="Calibri" charset="0"/>
              </a:rPr>
              <a:t>)  = .0011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chinese|want</a:t>
            </a:r>
            <a:r>
              <a:rPr lang="en-US" sz="2800" dirty="0">
                <a:latin typeface="Calibri" charset="0"/>
              </a:rPr>
              <a:t>) =  .0065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</a:t>
            </a:r>
            <a:r>
              <a:rPr lang="en-US" sz="2800" dirty="0" err="1">
                <a:latin typeface="Calibri" charset="0"/>
              </a:rPr>
              <a:t>to|want</a:t>
            </a:r>
            <a:r>
              <a:rPr lang="en-US" sz="2800" dirty="0">
                <a:latin typeface="Calibri" charset="0"/>
              </a:rPr>
              <a:t>) = .66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P(eat | to) = .28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P(food | to)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P(want | spend) = 0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P (</a:t>
            </a:r>
            <a:r>
              <a:rPr lang="en-US" sz="2800" dirty="0" err="1">
                <a:latin typeface="Calibri" charset="0"/>
              </a:rPr>
              <a:t>i</a:t>
            </a:r>
            <a:r>
              <a:rPr lang="en-US" sz="2800" dirty="0">
                <a:latin typeface="Calibri" charset="0"/>
              </a:rPr>
              <a:t> | &lt;s&gt;) = .25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We do everything in log space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Avoid underflow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(also adding is faster than multiplying)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829793"/>
              </p:ext>
            </p:extLst>
          </p:nvPr>
        </p:nvGraphicFramePr>
        <p:xfrm>
          <a:off x="304801" y="3792217"/>
          <a:ext cx="8610600" cy="56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Equation" r:id="rId4" imgW="3276600" imgH="215900" progId="Equation.3">
                  <p:embed/>
                </p:oleObj>
              </mc:Choice>
              <mc:Fallback>
                <p:oleObj name="Equation" r:id="rId4" imgW="3276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1" y="3792217"/>
                        <a:ext cx="8610600" cy="56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SRILM</a:t>
            </a:r>
          </a:p>
          <a:p>
            <a:pPr lvl="1" eaLnBrk="1" hangingPunct="1"/>
            <a:r>
              <a:rPr lang="en-US" sz="3200" dirty="0">
                <a:latin typeface="Calibri" charset="0"/>
                <a:hlinkClick r:id="rId3"/>
              </a:rPr>
              <a:t>http://www.speech.sri.com/projects/srilm</a:t>
            </a:r>
            <a:r>
              <a:rPr lang="en-US" sz="3200" dirty="0" smtClean="0">
                <a:latin typeface="Calibri" charset="0"/>
                <a:hlinkClick r:id="rId3"/>
              </a:rPr>
              <a:t>/</a:t>
            </a:r>
            <a:endParaRPr lang="en-US" sz="3200" dirty="0" smtClean="0">
              <a:latin typeface="Calibri" charset="0"/>
            </a:endParaRPr>
          </a:p>
          <a:p>
            <a:r>
              <a:rPr lang="en-US" sz="3600" dirty="0" err="1" smtClean="0">
                <a:latin typeface="Calibri" charset="0"/>
              </a:rPr>
              <a:t>KenLM</a:t>
            </a:r>
            <a:endParaRPr lang="en-US" sz="3600" dirty="0" smtClean="0">
              <a:latin typeface="Calibri" charset="0"/>
            </a:endParaRPr>
          </a:p>
          <a:p>
            <a:pPr lvl="1" eaLnBrk="1" hangingPunct="1"/>
            <a:r>
              <a:rPr lang="en-US" sz="3200" dirty="0" smtClean="0">
                <a:latin typeface="Calibri" charset="0"/>
                <a:hlinkClick r:id="rId4"/>
              </a:rPr>
              <a:t>https://kheafield.com/code/kenlm/</a:t>
            </a:r>
            <a:endParaRPr lang="en-US" sz="32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0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Google N-Gram </a:t>
            </a:r>
            <a:r>
              <a:rPr lang="en-US" dirty="0" smtClean="0"/>
              <a:t>Release, August 2006</a:t>
            </a:r>
            <a:endParaRPr lang="en-US" dirty="0"/>
          </a:p>
        </p:txBody>
      </p:sp>
      <p:pic>
        <p:nvPicPr>
          <p:cNvPr id="2" name="Picture 1" descr="ngram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9144000" cy="1391879"/>
          </a:xfrm>
          <a:prstGeom prst="rect">
            <a:avLst/>
          </a:prstGeom>
        </p:spPr>
      </p:pic>
      <p:pic>
        <p:nvPicPr>
          <p:cNvPr id="3" name="Picture 2" descr="ngr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430"/>
            <a:ext cx="9144000" cy="82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460" y="29849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incoming 92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incubator 99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independent 794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index 223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indication 72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333333"/>
                </a:solidFill>
                <a:latin typeface="Courier" charset="0"/>
              </a:rPr>
              <a:t>serve </a:t>
            </a: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as the indicator 120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indicators 45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indispensable 111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indispensible 40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solidFill>
                  <a:srgbClr val="333333"/>
                </a:solidFill>
                <a:latin typeface="Courier" charset="0"/>
              </a:rPr>
              <a:t>serve as the individual 234</a:t>
            </a: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152400" y="4629150"/>
            <a:ext cx="8664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hlinkClick r:id="rId3"/>
              </a:rPr>
              <a:t>http://googleresearch.blogspot.com/2006/08/all-our-n-gram-are-belong-to-you.html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Book 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http://ngrams.googlelabs.com/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Evaluation and Perplexity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62166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/>
              <a:t>Approximating Natural Language Words</a:t>
            </a:r>
          </a:p>
        </p:txBody>
      </p:sp>
      <p:sp>
        <p:nvSpPr>
          <p:cNvPr id="11202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second-order approximation: the probability that a letter appears depends on the previous letter</a:t>
            </a:r>
          </a:p>
          <a:p>
            <a:endParaRPr lang="en-US" sz="2800"/>
          </a:p>
          <a:p>
            <a:pPr lvl="1"/>
            <a:r>
              <a:rPr lang="en-US" sz="2400"/>
              <a:t>on ie antsoutinys are t inctore st bes deamy achin d ilonasive tucoowe at teasonare fuzo tizin andy tobe seace ctisbe</a:t>
            </a:r>
          </a:p>
          <a:p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5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How good is our model?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our language model prefer good sentences to bad ones?</a:t>
            </a:r>
          </a:p>
          <a:p>
            <a:pPr lvl="1"/>
            <a:r>
              <a:rPr lang="en-US" dirty="0" smtClean="0"/>
              <a:t>Assign higher probability to “</a:t>
            </a:r>
            <a:r>
              <a:rPr lang="en-US" altLang="ja-JP" dirty="0" smtClean="0"/>
              <a:t>real” or “frequently observed” sentences </a:t>
            </a:r>
          </a:p>
          <a:p>
            <a:pPr lvl="2"/>
            <a:r>
              <a:rPr lang="en-US" altLang="ja-JP" dirty="0" smtClean="0"/>
              <a:t>Than “ungrammatical” or “rarely observed” sentences?</a:t>
            </a:r>
          </a:p>
          <a:p>
            <a:r>
              <a:rPr lang="en-US" dirty="0" smtClean="0"/>
              <a:t>We train parameters of our model on a </a:t>
            </a:r>
            <a:r>
              <a:rPr lang="en-US" b="1" dirty="0" smtClean="0">
                <a:solidFill>
                  <a:srgbClr val="008000"/>
                </a:solidFill>
              </a:rPr>
              <a:t>training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test the model’s performance on data we haven’t seen.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8000"/>
                </a:solidFill>
              </a:rPr>
              <a:t>test set </a:t>
            </a:r>
            <a:r>
              <a:rPr lang="en-US" dirty="0" smtClean="0"/>
              <a:t>is an unseen dataset that is different from our training set, totally unused.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>
                <a:solidFill>
                  <a:srgbClr val="008000"/>
                </a:solidFill>
              </a:rPr>
              <a:t>evaluation metric </a:t>
            </a:r>
            <a:r>
              <a:rPr lang="en-US" dirty="0" smtClean="0"/>
              <a:t>tells us how well our model does on the test set.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evaluation of N-gram models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Best evaluation for comparing models A and B</a:t>
            </a:r>
          </a:p>
          <a:p>
            <a:pPr lvl="1"/>
            <a:r>
              <a:rPr lang="en-US" sz="2400" dirty="0" smtClean="0"/>
              <a:t>Put each model in a task</a:t>
            </a:r>
          </a:p>
          <a:p>
            <a:pPr lvl="2"/>
            <a:r>
              <a:rPr lang="en-US" sz="2400" dirty="0" smtClean="0"/>
              <a:t> spelling corrector, speech recognizer, MT system</a:t>
            </a:r>
          </a:p>
          <a:p>
            <a:pPr lvl="1"/>
            <a:r>
              <a:rPr lang="en-US" sz="2400" dirty="0" smtClean="0"/>
              <a:t>Run the task, get an accuracy for A and for B</a:t>
            </a:r>
          </a:p>
          <a:p>
            <a:pPr lvl="2"/>
            <a:r>
              <a:rPr lang="en-US" sz="2400" dirty="0" smtClean="0"/>
              <a:t>How many misspelled words corrected properly</a:t>
            </a:r>
          </a:p>
          <a:p>
            <a:pPr lvl="2"/>
            <a:r>
              <a:rPr lang="en-US" sz="2400" dirty="0" smtClean="0"/>
              <a:t>How many words translated correctly</a:t>
            </a:r>
          </a:p>
          <a:p>
            <a:pPr lvl="1"/>
            <a:r>
              <a:rPr lang="en-US" sz="2400" dirty="0" smtClean="0"/>
              <a:t>Compare accuracy for A and B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Extrinsic evaluation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 charset="0"/>
              </a:rPr>
              <a:t>Time-consuming; can take days or weeks</a:t>
            </a:r>
            <a:endParaRPr lang="en-US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charset="0"/>
              </a:rPr>
              <a:t>So</a:t>
            </a:r>
            <a:endParaRPr lang="en-US" sz="2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Sometimes use </a:t>
            </a:r>
            <a:r>
              <a:rPr lang="en-US" sz="2400" b="1" dirty="0" smtClean="0">
                <a:solidFill>
                  <a:srgbClr val="A50021"/>
                </a:solidFill>
                <a:latin typeface="Calibri"/>
                <a:cs typeface="Calibri"/>
              </a:rPr>
              <a:t>intrinsic</a:t>
            </a:r>
            <a:r>
              <a:rPr lang="en-US" sz="2400" dirty="0" smtClean="0">
                <a:latin typeface="Calibri"/>
                <a:cs typeface="Calibri"/>
              </a:rPr>
              <a:t> evaluation: </a:t>
            </a:r>
            <a:r>
              <a:rPr lang="en-US" sz="2400" b="1" dirty="0" smtClean="0">
                <a:latin typeface="Calibri"/>
                <a:cs typeface="Calibri"/>
              </a:rPr>
              <a:t>perplexity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Bad approximation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unless </a:t>
            </a:r>
            <a:r>
              <a:rPr lang="en-US" sz="2400" dirty="0">
                <a:latin typeface="Calibri"/>
                <a:cs typeface="Calibri"/>
              </a:rPr>
              <a:t>the test data looks </a:t>
            </a:r>
            <a:r>
              <a:rPr lang="en-US" sz="2400" b="1" dirty="0">
                <a:latin typeface="Calibri"/>
                <a:cs typeface="Calibri"/>
              </a:rPr>
              <a:t>just</a:t>
            </a:r>
            <a:r>
              <a:rPr lang="en-US" sz="2400" dirty="0">
                <a:latin typeface="Calibri"/>
                <a:cs typeface="Calibri"/>
              </a:rPr>
              <a:t> like the training data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So </a:t>
            </a:r>
            <a:r>
              <a:rPr lang="en-US" sz="2400" b="1" dirty="0" smtClean="0">
                <a:latin typeface="Calibri"/>
                <a:cs typeface="Calibri"/>
              </a:rPr>
              <a:t>generally </a:t>
            </a:r>
            <a:r>
              <a:rPr lang="en-US" sz="2400" b="1" dirty="0">
                <a:latin typeface="Calibri"/>
                <a:cs typeface="Calibri"/>
              </a:rPr>
              <a:t>only useful in pilot </a:t>
            </a:r>
            <a:r>
              <a:rPr lang="en-US" sz="2400" b="1" dirty="0" smtClean="0">
                <a:latin typeface="Calibri"/>
                <a:cs typeface="Calibri"/>
              </a:rPr>
              <a:t>experiments</a:t>
            </a:r>
            <a:endParaRPr lang="en-US" sz="2400" b="1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But is helpful to think about.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467600" cy="742950"/>
          </a:xfrm>
        </p:spPr>
        <p:txBody>
          <a:bodyPr/>
          <a:lstStyle/>
          <a:p>
            <a:r>
              <a:rPr lang="en-US" dirty="0" smtClean="0"/>
              <a:t>Intuition of Perplexity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/>
                <a:ea typeface="ＭＳ Ｐゴシック" charset="0"/>
                <a:cs typeface="Calibri"/>
              </a:rPr>
              <a:t>The Shannon Game: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How well can we predict the next word?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Unigrams are terrible at this game.  (Why?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A better model of a text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 is one which assigns a higher probability to the word that actually occurs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6200" y="2190750"/>
            <a:ext cx="4572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I always order pizza with cheese and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The 33</a:t>
            </a:r>
            <a:r>
              <a:rPr lang="en-US" sz="1800" baseline="30000" dirty="0" smtClean="0">
                <a:solidFill>
                  <a:srgbClr val="FF0000"/>
                </a:solidFill>
                <a:latin typeface="Calibri"/>
                <a:cs typeface="Calibri"/>
              </a:rPr>
              <a:t>rd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 President of the US was ____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I saw a ____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6000" y="1276350"/>
            <a:ext cx="1828800" cy="255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mushrooms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p</a:t>
            </a:r>
            <a:r>
              <a:rPr lang="en-US" sz="1600" dirty="0" smtClean="0"/>
              <a:t>epperoni 0.1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nchovies 0.01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f</a:t>
            </a:r>
            <a:r>
              <a:rPr lang="en-US" sz="1600" dirty="0" smtClean="0"/>
              <a:t>ried rice 0.0001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</a:t>
            </a:r>
            <a:r>
              <a:rPr lang="en-US" sz="1600" dirty="0" smtClean="0"/>
              <a:t>nd 1e</a:t>
            </a:r>
            <a:r>
              <a:rPr lang="en-US" sz="1600" dirty="0"/>
              <a:t>-100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5791200" y="1352550"/>
            <a:ext cx="304800" cy="2362200"/>
          </a:xfrm>
          <a:prstGeom prst="leftBrace">
            <a:avLst>
              <a:gd name="adj1" fmla="val 75000"/>
              <a:gd name="adj2" fmla="val 39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00256"/>
            <a:ext cx="4267200" cy="31392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Perplexity </a:t>
            </a:r>
            <a:r>
              <a:rPr lang="en-US" sz="2000" dirty="0">
                <a:latin typeface="Calibri" charset="0"/>
              </a:rPr>
              <a:t>is the </a:t>
            </a:r>
            <a:r>
              <a:rPr lang="en-US" sz="2000" dirty="0" smtClean="0">
                <a:latin typeface="Calibri" charset="0"/>
              </a:rPr>
              <a:t>inverse probability </a:t>
            </a:r>
            <a:r>
              <a:rPr lang="en-US" sz="2000" dirty="0">
                <a:latin typeface="Calibri" charset="0"/>
              </a:rPr>
              <a:t>of the test </a:t>
            </a:r>
            <a:r>
              <a:rPr lang="en-US" sz="2000" dirty="0" smtClean="0">
                <a:latin typeface="Calibri" charset="0"/>
              </a:rPr>
              <a:t>set, normalized </a:t>
            </a:r>
            <a:r>
              <a:rPr lang="en-US" sz="2000" dirty="0">
                <a:latin typeface="Calibri" charset="0"/>
              </a:rPr>
              <a:t>by the number of words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 Chain </a:t>
            </a:r>
            <a:r>
              <a:rPr lang="en-US" sz="2000" dirty="0">
                <a:latin typeface="Calibri" charset="0"/>
              </a:rPr>
              <a:t>rule:</a:t>
            </a:r>
          </a:p>
          <a:p>
            <a:pPr marL="0" indent="0">
              <a:buNone/>
            </a:pPr>
            <a:endParaRPr lang="en-US" sz="20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                       For </a:t>
            </a:r>
            <a:r>
              <a:rPr lang="en-US" sz="2000" dirty="0">
                <a:latin typeface="Calibri" charset="0"/>
              </a:rPr>
              <a:t>bigrams</a:t>
            </a:r>
            <a:r>
              <a:rPr lang="en-US" sz="2000" dirty="0" smtClean="0">
                <a:latin typeface="Calibri" charset="0"/>
              </a:rPr>
              <a:t>:</a:t>
            </a:r>
            <a:endParaRPr lang="en-US" sz="2000" dirty="0">
              <a:latin typeface="Calibri" charset="0"/>
            </a:endParaRPr>
          </a:p>
        </p:txBody>
      </p:sp>
      <p:pic>
        <p:nvPicPr>
          <p:cNvPr id="137221" name="Picture 5" descr="p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2140" y="3181350"/>
            <a:ext cx="253746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 descr="p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3186" y="4095750"/>
            <a:ext cx="2249424" cy="7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4769220"/>
            <a:ext cx="697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/>
                <a:cs typeface="Calibri"/>
              </a:rPr>
              <a:t>Minimizing perplexity is the same as maximizing </a:t>
            </a:r>
            <a:r>
              <a:rPr lang="en-US" sz="1800" b="1" dirty="0" smtClean="0">
                <a:latin typeface="Calibri"/>
                <a:cs typeface="Calibri"/>
              </a:rPr>
              <a:t>probability</a:t>
            </a:r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00150"/>
            <a:ext cx="784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alibri" charset="0"/>
              </a:rPr>
              <a:t>The best language model is one that best predicts an unseen test set</a:t>
            </a:r>
          </a:p>
          <a:p>
            <a:pPr lvl="1"/>
            <a:r>
              <a:rPr lang="en-US" dirty="0" smtClean="0">
                <a:latin typeface="Calibri" charset="0"/>
              </a:rPr>
              <a:t>Gives the highest P(sentence)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116515"/>
              </p:ext>
            </p:extLst>
          </p:nvPr>
        </p:nvGraphicFramePr>
        <p:xfrm>
          <a:off x="5361810" y="1581150"/>
          <a:ext cx="274026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Equation" r:id="rId6" imgW="2159000" imgH="1320800" progId="Equation.3">
                  <p:embed/>
                </p:oleObj>
              </mc:Choice>
              <mc:Fallback>
                <p:oleObj name="Equation" r:id="rId6" imgW="21590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1810" y="1581150"/>
                        <a:ext cx="274026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Perplexity as branching factor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Let’s suppose a sentence consisting of random digits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What is the perplexity of this sentence according to a model that assigns P=1/10 to each digit?</a:t>
            </a:r>
          </a:p>
        </p:txBody>
      </p:sp>
      <p:pic>
        <p:nvPicPr>
          <p:cNvPr id="141316" name="Picture 4" descr="pe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276" y="2952750"/>
            <a:ext cx="2894844" cy="207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Training 38 million words, test 1.5 million words, WSJ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44635"/>
              </p:ext>
            </p:extLst>
          </p:nvPr>
        </p:nvGraphicFramePr>
        <p:xfrm>
          <a:off x="685800" y="2647950"/>
          <a:ext cx="7391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N-gram Order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Unigram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Bigram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Trigram</a:t>
                      </a:r>
                      <a:endParaRPr lang="en-US" sz="32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Perplexity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962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Generalization and zeros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16768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3962400" cy="3200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Calibri" charset="0"/>
              </a:rPr>
              <a:t>Choose </a:t>
            </a:r>
            <a:r>
              <a:rPr lang="en-US" sz="1800" dirty="0">
                <a:latin typeface="Calibri" charset="0"/>
              </a:rPr>
              <a:t>a random </a:t>
            </a:r>
            <a:r>
              <a:rPr lang="en-US" sz="1800" dirty="0" smtClean="0">
                <a:latin typeface="Calibri" charset="0"/>
              </a:rPr>
              <a:t>bigram 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Calibri" charset="0"/>
              </a:rPr>
              <a:t>     (&lt;</a:t>
            </a:r>
            <a:r>
              <a:rPr lang="en-US" sz="1800" dirty="0">
                <a:latin typeface="Calibri" charset="0"/>
              </a:rPr>
              <a:t>s&gt;, </a:t>
            </a:r>
            <a:r>
              <a:rPr lang="en-US" sz="1800" dirty="0" smtClean="0">
                <a:latin typeface="Calibri" charset="0"/>
              </a:rPr>
              <a:t>w) </a:t>
            </a:r>
            <a:r>
              <a:rPr lang="en-US" sz="1800" dirty="0">
                <a:latin typeface="Calibri" charset="0"/>
              </a:rPr>
              <a:t>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Now choose a random </a:t>
            </a:r>
            <a:r>
              <a:rPr lang="en-US" sz="1800" dirty="0" smtClean="0">
                <a:latin typeface="Calibri" charset="0"/>
              </a:rPr>
              <a:t>bigram        </a:t>
            </a:r>
            <a:r>
              <a:rPr lang="en-US" sz="1800" dirty="0">
                <a:latin typeface="Calibri" charset="0"/>
              </a:rPr>
              <a:t>(w, x) according to its probability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And so on until we choose &lt;/s&gt;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Then string the words </a:t>
            </a:r>
            <a:r>
              <a:rPr lang="en-US" sz="1800" dirty="0" smtClean="0">
                <a:latin typeface="Calibri" charset="0"/>
              </a:rPr>
              <a:t>together</a:t>
            </a:r>
            <a:endParaRPr lang="en-US" sz="1800" dirty="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38600" y="1504950"/>
            <a:ext cx="525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&lt;s&gt; I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I</a:t>
            </a:r>
            <a:r>
              <a:rPr lang="en-US" sz="1800" dirty="0" smtClean="0">
                <a:latin typeface="Courier"/>
                <a:cs typeface="Courier"/>
              </a:rPr>
              <a:t> want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want</a:t>
            </a:r>
            <a:r>
              <a:rPr lang="en-US" sz="1800" dirty="0" smtClean="0">
                <a:latin typeface="Courier"/>
                <a:cs typeface="Courier"/>
              </a:rPr>
              <a:t> to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to</a:t>
            </a:r>
            <a:r>
              <a:rPr lang="en-US" sz="1800" dirty="0" smtClean="0">
                <a:latin typeface="Courier"/>
                <a:cs typeface="Courier"/>
              </a:rPr>
              <a:t> 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eat</a:t>
            </a:r>
            <a:r>
              <a:rPr lang="en-US" sz="1800" dirty="0" smtClean="0">
                <a:latin typeface="Courier"/>
                <a:cs typeface="Courier"/>
              </a:rPr>
              <a:t> Chinese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Chinese</a:t>
            </a:r>
            <a:r>
              <a:rPr lang="en-US" sz="1800" dirty="0" smtClean="0">
                <a:latin typeface="Courier"/>
                <a:cs typeface="Courier"/>
              </a:rPr>
              <a:t> food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>
                <a:solidFill>
                  <a:srgbClr val="A50021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A50021"/>
                </a:solidFill>
                <a:latin typeface="Courier"/>
                <a:cs typeface="Courier"/>
              </a:rPr>
              <a:t>                         food </a:t>
            </a:r>
            <a:r>
              <a:rPr lang="en-US" sz="1800" dirty="0" smtClean="0">
                <a:latin typeface="Courier"/>
                <a:cs typeface="Courier"/>
              </a:rPr>
              <a:t> &lt;/s&gt;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1800" dirty="0" smtClean="0">
                <a:solidFill>
                  <a:srgbClr val="CC0000"/>
                </a:solidFill>
                <a:latin typeface="Courier"/>
                <a:cs typeface="Courier"/>
              </a:rPr>
              <a:t>I want to eat Chinese food</a:t>
            </a:r>
          </a:p>
          <a:p>
            <a:endParaRPr lang="en-US" sz="18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/>
              <a:t>Approximating Shakespeare</a:t>
            </a:r>
          </a:p>
        </p:txBody>
      </p:sp>
      <p:sp>
        <p:nvSpPr>
          <p:cNvPr id="98307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 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84989"/>
            <a:ext cx="7463322" cy="30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/>
              <a:t>Approximating Natural Language Words</a:t>
            </a:r>
          </a:p>
        </p:txBody>
      </p:sp>
      <p:sp>
        <p:nvSpPr>
          <p:cNvPr id="11212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third-order approximation: the probability that a certain letter appears depends on the two previous letters</a:t>
            </a:r>
          </a:p>
          <a:p>
            <a:endParaRPr lang="en-US" sz="2800"/>
          </a:p>
          <a:p>
            <a:pPr lvl="1"/>
            <a:r>
              <a:rPr lang="en-US" sz="2400"/>
              <a:t>in no ist lat whey cratict froure birs grocid pondenome of demonstures of the reptagin is regoactiona of cre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N=884,647 tokens, V=29,066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Shakespeare produced 300,000 bigram types out of V</a:t>
            </a:r>
            <a:r>
              <a:rPr lang="en-US" sz="3200" baseline="30000" dirty="0">
                <a:latin typeface="Calibri" charset="0"/>
              </a:rPr>
              <a:t>2</a:t>
            </a:r>
            <a:r>
              <a:rPr lang="en-US" sz="3200" dirty="0">
                <a:latin typeface="Calibri" charset="0"/>
              </a:rPr>
              <a:t>= 844 million possible </a:t>
            </a:r>
            <a:r>
              <a:rPr lang="en-US" sz="3200" dirty="0" smtClean="0">
                <a:latin typeface="Calibri" charset="0"/>
              </a:rPr>
              <a:t>bigrams.</a:t>
            </a:r>
          </a:p>
          <a:p>
            <a:pPr lvl="1"/>
            <a:r>
              <a:rPr lang="en-US" sz="2800" dirty="0" smtClean="0">
                <a:latin typeface="Calibri" charset="0"/>
              </a:rPr>
              <a:t>So 99.96</a:t>
            </a:r>
            <a:r>
              <a:rPr lang="en-US" sz="2800" dirty="0">
                <a:latin typeface="Calibri" charset="0"/>
              </a:rPr>
              <a:t>% of the possible bigrams were never seen (have zero entries in the table)</a:t>
            </a:r>
          </a:p>
          <a:p>
            <a:pPr eaLnBrk="1" hangingPunct="1"/>
            <a:r>
              <a:rPr lang="en-US" sz="3200" dirty="0" err="1">
                <a:latin typeface="Calibri" charset="0"/>
              </a:rPr>
              <a:t>Quadrigrams</a:t>
            </a:r>
            <a:r>
              <a:rPr lang="en-US" sz="3200" dirty="0">
                <a:latin typeface="Calibri" charset="0"/>
              </a:rPr>
              <a:t> worse:   What's coming out looks like Shakespeare because it </a:t>
            </a:r>
            <a:r>
              <a:rPr lang="en-US" sz="3200" b="1" i="1" dirty="0">
                <a:latin typeface="Calibri" charset="0"/>
              </a:rPr>
              <a:t>is</a:t>
            </a:r>
            <a:r>
              <a:rPr lang="en-US" sz="3200" dirty="0">
                <a:latin typeface="Calibri" charset="0"/>
              </a:rPr>
              <a:t> Shakespeare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wall street journal is not shakespeare (no offense)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225" y="1504950"/>
            <a:ext cx="8150351" cy="29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467600" cy="1066800"/>
          </a:xfrm>
        </p:spPr>
        <p:txBody>
          <a:bodyPr/>
          <a:lstStyle/>
          <a:p>
            <a:r>
              <a:rPr lang="en-US" dirty="0" smtClean="0"/>
              <a:t>Can you guess the author of these random 3-gram sentences?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also point to ninety nine point six billion dollars from two hundred </a:t>
            </a:r>
            <a:r>
              <a:rPr lang="en-US" dirty="0" smtClean="0"/>
              <a:t>four </a:t>
            </a:r>
            <a:r>
              <a:rPr lang="en-US" dirty="0"/>
              <a:t>oh six three percent of the rates of interest stores as Mexico and gram Brazil on market conditions </a:t>
            </a:r>
            <a:endParaRPr lang="en-US" dirty="0" smtClean="0"/>
          </a:p>
          <a:p>
            <a:r>
              <a:rPr lang="en-US" dirty="0"/>
              <a:t>This shall forbid it should be branded, if renown made it empty. </a:t>
            </a:r>
            <a:endParaRPr lang="en-US" dirty="0" smtClean="0"/>
          </a:p>
          <a:p>
            <a:r>
              <a:rPr lang="en-US" dirty="0"/>
              <a:t>“You are uniformly charming!” cried he, with a smile of associating and now and then I bowed and they perceived a chaise and four to wish for.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2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perils of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N-grams only work well for word prediction if the test corpus looks like the training corpus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In real life, it often doesn’t</a:t>
            </a:r>
          </a:p>
          <a:p>
            <a:pPr lvl="1" eaLnBrk="1" hangingPunct="1"/>
            <a:r>
              <a:rPr lang="en-US" sz="2800" dirty="0">
                <a:latin typeface="Calibri" charset="0"/>
              </a:rPr>
              <a:t>We need to train robust </a:t>
            </a:r>
            <a:r>
              <a:rPr lang="en-US" sz="2800" dirty="0" smtClean="0">
                <a:latin typeface="Calibri" charset="0"/>
              </a:rPr>
              <a:t>models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that generalize!</a:t>
            </a:r>
          </a:p>
          <a:p>
            <a:pPr lvl="1" eaLnBrk="1" hangingPunct="1"/>
            <a:r>
              <a:rPr lang="en-US" sz="2800" dirty="0" smtClean="0">
                <a:latin typeface="Calibri" charset="0"/>
              </a:rPr>
              <a:t>One kind of generalization: Zeros!</a:t>
            </a:r>
          </a:p>
          <a:p>
            <a:pPr lvl="2"/>
            <a:r>
              <a:rPr lang="en-US" sz="2800" dirty="0" smtClean="0">
                <a:latin typeface="Calibri" charset="0"/>
              </a:rPr>
              <a:t>Things that don’t ever occur in the training set</a:t>
            </a:r>
          </a:p>
          <a:p>
            <a:pPr lvl="3"/>
            <a:r>
              <a:rPr lang="en-US" sz="2800" dirty="0" smtClean="0">
                <a:latin typeface="Calibri" charset="0"/>
              </a:rPr>
              <a:t>But occur in the test set</a:t>
            </a:r>
            <a:endParaRPr lang="en-US" sz="28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perils of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Calibri" pitchFamily="34" charset="0"/>
              </a:rPr>
              <a:t>Zipf’s</a:t>
            </a:r>
            <a:r>
              <a:rPr lang="en-US" dirty="0">
                <a:latin typeface="Calibri" pitchFamily="34" charset="0"/>
              </a:rPr>
              <a:t> Law: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A small number of events occur with high frequency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A large number of events occur with low frequency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You can quickly collect statistics on the high frequency events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You might have to wait an arbitrarily long time to get valid statistics on low frequency events</a:t>
            </a:r>
          </a:p>
          <a:p>
            <a:pPr>
              <a:lnSpc>
                <a:spcPct val="90000"/>
              </a:lnSpc>
            </a:pPr>
            <a:r>
              <a:rPr lang="en-US" dirty="0"/>
              <a:t>P(“</a:t>
            </a:r>
            <a:r>
              <a:rPr lang="en-US" dirty="0">
                <a:solidFill>
                  <a:srgbClr val="CC0000"/>
                </a:solidFill>
              </a:rPr>
              <a:t>And nothing but the truth</a:t>
            </a:r>
            <a:r>
              <a:rPr lang="en-US" dirty="0"/>
              <a:t>”) </a:t>
            </a:r>
            <a:r>
              <a:rPr lang="en-US" dirty="0">
                <a:sym typeface="Symbol" pitchFamily="18" charset="2"/>
              </a:rPr>
              <a:t> 0.001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P(“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And nuts sing on the roof</a:t>
            </a:r>
            <a:r>
              <a:rPr lang="en-US" dirty="0">
                <a:sym typeface="Symbol" pitchFamily="18" charset="2"/>
              </a:rPr>
              <a:t>”)  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Zeros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51054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Training set: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allegations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reports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claims</a:t>
            </a: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request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3200" dirty="0">
              <a:latin typeface="Calibri"/>
              <a:ea typeface="ＭＳ Ｐゴシック" charset="0"/>
              <a:cs typeface="Calibri"/>
            </a:endParaRP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P(“offer” | denied the) = 0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58267" y="1123950"/>
            <a:ext cx="441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Test set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offer</a:t>
            </a:r>
          </a:p>
          <a:p>
            <a:pPr marL="457200" lvl="1" indent="0">
              <a:lnSpc>
                <a:spcPct val="70000"/>
              </a:lnSpc>
              <a:buFont typeface="Times" charset="0"/>
              <a:buNone/>
            </a:pPr>
            <a:r>
              <a:rPr lang="en-US" sz="3200" dirty="0" smtClean="0">
                <a:latin typeface="Calibri"/>
                <a:ea typeface="ＭＳ Ｐゴシック" charset="0"/>
                <a:cs typeface="Calibri"/>
              </a:rPr>
              <a:t>… denied the loan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4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probability bigrams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Bigrams with zero probability</a:t>
            </a:r>
          </a:p>
          <a:p>
            <a:pPr lvl="1"/>
            <a:r>
              <a:rPr lang="en-US" dirty="0" smtClean="0"/>
              <a:t>mean that we will assign 0 probability to the test set!</a:t>
            </a:r>
          </a:p>
          <a:p>
            <a:r>
              <a:rPr lang="en-US" dirty="0" smtClean="0"/>
              <a:t>And hence we cannot compute perplexity (can’t divide by 0)!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1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Smoothing: Add-one (Laplace) smoothing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/>
              <a:t/>
            </a:r>
            <a:br>
              <a:rPr sz="4400"/>
            </a:br>
            <a:r>
              <a:rPr lang="en-US" sz="4400"/>
              <a:t>Language Modeling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87752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The intuition of smoothing (from Dan Klein)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39890"/>
            <a:ext cx="8229600" cy="4038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When we have sparse statistics: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800" dirty="0" smtClean="0">
                <a:latin typeface="Calibri"/>
                <a:ea typeface="ＭＳ Ｐゴシック" charset="0"/>
                <a:cs typeface="Calibri"/>
              </a:rPr>
              <a:t>Steal probability mass to generalize better</a:t>
            </a:r>
            <a:endParaRPr lang="en-US" sz="18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endParaRPr lang="en-US" sz="14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447800" y="1428750"/>
            <a:ext cx="243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3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 request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>
            <a:off x="1524000" y="3333750"/>
            <a:ext cx="2438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2.5 allegations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1.5 reports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claims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0.5 request</a:t>
            </a: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</a:t>
            </a:r>
            <a:r>
              <a:rPr lang="en-US" sz="1600" dirty="0">
                <a:solidFill>
                  <a:srgbClr val="CC0000"/>
                </a:solidFill>
                <a:latin typeface="Calibri"/>
                <a:cs typeface="Calibri"/>
              </a:rPr>
              <a:t>2 other</a:t>
            </a:r>
          </a:p>
          <a:p>
            <a:pPr eaLnBrk="1" hangingPunct="1"/>
            <a:endParaRPr lang="en-US" sz="400" dirty="0">
              <a:latin typeface="Calibri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4724400" y="11239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 rot="16200000">
            <a:off x="4305300" y="18478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 rot="16200000">
            <a:off x="4991100" y="20764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 rot="16200000">
            <a:off x="56769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claims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6200000">
            <a:off x="6423025" y="20526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 rot="16200000">
            <a:off x="6134100" y="23050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request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6804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6200000">
            <a:off x="7185025" y="20605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001000" y="21145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724400" y="3333750"/>
            <a:ext cx="3962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 rot="16200000">
            <a:off x="4305300" y="405765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16200000">
            <a:off x="4991100" y="428625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rot="16200000">
            <a:off x="56769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400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rot="16200000">
            <a:off x="634682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attack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rot="16200000">
            <a:off x="6134100" y="45148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 rot="16200000">
            <a:off x="67595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man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 rot="16200000">
            <a:off x="7216775" y="419417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outcome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8001000" y="43243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rot="16200000">
            <a:off x="4419600" y="4171950"/>
            <a:ext cx="12954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allegations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rot="16200000">
            <a:off x="5105400" y="4400550"/>
            <a:ext cx="838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reports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rot="16200000">
            <a:off x="57531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claims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rot="16200000">
            <a:off x="6210300" y="4591050"/>
            <a:ext cx="457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request</a:t>
            </a: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rot="16200000">
            <a:off x="68580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rot="16200000">
            <a:off x="73152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rot="16200000">
            <a:off x="7772400" y="4781550"/>
            <a:ext cx="76200" cy="381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110"/>
            <a:ext cx="7162800" cy="968440"/>
          </a:xfrm>
        </p:spPr>
        <p:txBody>
          <a:bodyPr/>
          <a:lstStyle/>
          <a:p>
            <a:pPr eaLnBrk="1" hangingPunct="1"/>
            <a:r>
              <a:rPr lang="en-US" dirty="0" smtClean="0"/>
              <a:t>Add-one estimation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Also called </a:t>
            </a:r>
            <a:r>
              <a:rPr lang="en-US" sz="2800" dirty="0" smtClean="0">
                <a:latin typeface="Calibri" charset="0"/>
              </a:rPr>
              <a:t>Laplace smoothing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Pretend we saw each word one more time than we did</a:t>
            </a: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Just add one to all the counts!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MLE estimate: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Add-1 estimate</a:t>
            </a:r>
            <a:r>
              <a:rPr lang="en-US" sz="2800" dirty="0">
                <a:latin typeface="Calibri" charset="0"/>
              </a:rPr>
              <a:t>:</a:t>
            </a: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706786"/>
              </p:ext>
            </p:extLst>
          </p:nvPr>
        </p:nvGraphicFramePr>
        <p:xfrm>
          <a:off x="4038600" y="2871787"/>
          <a:ext cx="3721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71787"/>
                        <a:ext cx="37211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20588"/>
              </p:ext>
            </p:extLst>
          </p:nvPr>
        </p:nvGraphicFramePr>
        <p:xfrm>
          <a:off x="3921125" y="4090988"/>
          <a:ext cx="42497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Equation" r:id="rId6" imgW="1841500" imgH="431800" progId="Equation.3">
                  <p:embed/>
                </p:oleObj>
              </mc:Choice>
              <mc:Fallback>
                <p:oleObj name="Equation" r:id="rId6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4090988"/>
                        <a:ext cx="4249738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/>
              <a:t>Approximating Natural Language Words</a:t>
            </a:r>
          </a:p>
        </p:txBody>
      </p:sp>
      <p:sp>
        <p:nvSpPr>
          <p:cNvPr id="1122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Higher frequency trigrams for different languages:</a:t>
            </a:r>
          </a:p>
          <a:p>
            <a:pPr lvl="1"/>
            <a:r>
              <a:rPr lang="en-US" sz="2400" dirty="0"/>
              <a:t>English: 	THE, ING, ENT, ION</a:t>
            </a:r>
          </a:p>
          <a:p>
            <a:pPr lvl="1"/>
            <a:r>
              <a:rPr lang="en-US" sz="2400" dirty="0"/>
              <a:t>German: 	EIN, ICH, DEN, DER</a:t>
            </a:r>
          </a:p>
          <a:p>
            <a:pPr lvl="1"/>
            <a:r>
              <a:rPr lang="en-US" sz="2400" dirty="0"/>
              <a:t>French: 	ENT, QUE, LES, ION</a:t>
            </a:r>
          </a:p>
          <a:p>
            <a:pPr lvl="1"/>
            <a:r>
              <a:rPr lang="en-US" sz="2400" dirty="0"/>
              <a:t>Italian:	CHE, ERE, ZIO, DEL</a:t>
            </a:r>
          </a:p>
          <a:p>
            <a:pPr lvl="1"/>
            <a:r>
              <a:rPr lang="en-US" sz="2400" dirty="0"/>
              <a:t>Spanish:	QUE, EST, ARA, ADO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76350"/>
            <a:ext cx="8534400" cy="3657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Calibri" charset="0"/>
              </a:rPr>
              <a:t>The maximum likelihood </a:t>
            </a:r>
            <a:r>
              <a:rPr lang="en-US" sz="2000" dirty="0" smtClean="0">
                <a:latin typeface="Calibri" charset="0"/>
              </a:rPr>
              <a:t>estimate</a:t>
            </a:r>
          </a:p>
          <a:p>
            <a:pPr lvl="1"/>
            <a:r>
              <a:rPr lang="en-US" sz="1800" dirty="0" smtClean="0">
                <a:latin typeface="Calibri" charset="0"/>
              </a:rPr>
              <a:t>of </a:t>
            </a:r>
            <a:r>
              <a:rPr lang="en-US" sz="1800" dirty="0">
                <a:latin typeface="Calibri" charset="0"/>
              </a:rPr>
              <a:t>some parameter of a model M from a training set </a:t>
            </a:r>
            <a:r>
              <a:rPr lang="en-US" sz="1800" dirty="0" smtClean="0">
                <a:latin typeface="Calibri" charset="0"/>
              </a:rPr>
              <a:t>T maximizes </a:t>
            </a:r>
            <a:r>
              <a:rPr lang="en-US" sz="1800" dirty="0">
                <a:latin typeface="Calibri" charset="0"/>
              </a:rPr>
              <a:t>the likelihood of the training set T given the model M</a:t>
            </a:r>
          </a:p>
          <a:p>
            <a:pPr eaLnBrk="1" hangingPunct="1"/>
            <a:r>
              <a:rPr lang="en-US" sz="2000" dirty="0">
                <a:latin typeface="Calibri" charset="0"/>
              </a:rPr>
              <a:t>Suppose the word </a:t>
            </a:r>
            <a:r>
              <a:rPr lang="en-US" sz="2000" dirty="0" smtClean="0">
                <a:latin typeface="Calibri" charset="0"/>
              </a:rPr>
              <a:t>“bagel” occurs </a:t>
            </a:r>
            <a:r>
              <a:rPr lang="en-US" sz="2000" dirty="0">
                <a:latin typeface="Calibri" charset="0"/>
              </a:rPr>
              <a:t>400 times in a corpus of a million </a:t>
            </a:r>
            <a:r>
              <a:rPr lang="en-US" sz="2000" dirty="0" smtClean="0">
                <a:latin typeface="Calibri" charset="0"/>
              </a:rPr>
              <a:t>words</a:t>
            </a:r>
          </a:p>
          <a:p>
            <a:pPr eaLnBrk="1" hangingPunct="1"/>
            <a:r>
              <a:rPr lang="en-US" sz="2000" dirty="0" smtClean="0">
                <a:latin typeface="Calibri" charset="0"/>
              </a:rPr>
              <a:t>What </a:t>
            </a:r>
            <a:r>
              <a:rPr lang="en-US" sz="2000" dirty="0">
                <a:latin typeface="Calibri" charset="0"/>
              </a:rPr>
              <a:t>is the probability that a random word from some other text will be </a:t>
            </a:r>
            <a:r>
              <a:rPr lang="en-US" sz="2000" dirty="0" smtClean="0">
                <a:latin typeface="Calibri" charset="0"/>
              </a:rPr>
              <a:t>“bagel”?</a:t>
            </a:r>
            <a:endParaRPr lang="en-US" sz="2000" dirty="0">
              <a:latin typeface="Calibri" charset="0"/>
            </a:endParaRPr>
          </a:p>
          <a:p>
            <a:pPr eaLnBrk="1" hangingPunct="1"/>
            <a:r>
              <a:rPr lang="en-US" sz="2000" dirty="0">
                <a:latin typeface="Calibri" charset="0"/>
              </a:rPr>
              <a:t>MLE estimate is 400/</a:t>
            </a:r>
            <a:r>
              <a:rPr lang="en-US" sz="2000" dirty="0" smtClean="0">
                <a:latin typeface="Calibri" charset="0"/>
              </a:rPr>
              <a:t>1,000,000 </a:t>
            </a:r>
            <a:r>
              <a:rPr lang="en-US" sz="2000" dirty="0">
                <a:latin typeface="Calibri" charset="0"/>
              </a:rPr>
              <a:t>= .</a:t>
            </a:r>
            <a:r>
              <a:rPr lang="en-US" sz="2000" dirty="0" smtClean="0">
                <a:latin typeface="Calibri" charset="0"/>
              </a:rPr>
              <a:t>0004</a:t>
            </a:r>
            <a:endParaRPr lang="en-US" sz="2000" dirty="0">
              <a:latin typeface="Calibri" charset="0"/>
            </a:endParaRPr>
          </a:p>
          <a:p>
            <a:r>
              <a:rPr lang="en-US" sz="2200" dirty="0">
                <a:latin typeface="Calibri" charset="0"/>
              </a:rPr>
              <a:t>This may be a bad estimate for some other corpus</a:t>
            </a:r>
          </a:p>
          <a:p>
            <a:pPr lvl="1"/>
            <a:r>
              <a:rPr lang="en-US" sz="1800" dirty="0">
                <a:latin typeface="Calibri" charset="0"/>
              </a:rPr>
              <a:t>But it is the </a:t>
            </a:r>
            <a:r>
              <a:rPr lang="en-US" sz="1800" b="1" dirty="0">
                <a:latin typeface="Calibri" charset="0"/>
              </a:rPr>
              <a:t>estimate</a:t>
            </a:r>
            <a:r>
              <a:rPr lang="en-US" sz="1800" dirty="0">
                <a:latin typeface="Calibri" charset="0"/>
              </a:rPr>
              <a:t> that makes it </a:t>
            </a:r>
            <a:r>
              <a:rPr lang="en-US" sz="1800" b="1" dirty="0">
                <a:latin typeface="Calibri" charset="0"/>
              </a:rPr>
              <a:t>most likely</a:t>
            </a:r>
            <a:r>
              <a:rPr lang="en-US" sz="1800" dirty="0">
                <a:latin typeface="Calibri" charset="0"/>
              </a:rPr>
              <a:t> that </a:t>
            </a:r>
            <a:r>
              <a:rPr lang="en-US" sz="1800" dirty="0" smtClean="0">
                <a:latin typeface="Calibri" charset="0"/>
              </a:rPr>
              <a:t>“bagel” </a:t>
            </a:r>
            <a:r>
              <a:rPr lang="en-US" sz="1800" dirty="0">
                <a:latin typeface="Calibri" charset="0"/>
              </a:rPr>
              <a:t>will occur 400 times in a million word corpus.</a:t>
            </a:r>
            <a:endParaRPr lang="en-US" sz="2400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3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Berkeley Restaurant Corpus: Laplace smoothed bigram counts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addon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1150"/>
            <a:ext cx="9245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1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Laplace-smoothed bigrams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22510"/>
            <a:ext cx="5486400" cy="117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47950"/>
            <a:ext cx="8568505" cy="23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6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7150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Reconstituted counts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addon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23950"/>
            <a:ext cx="5715848" cy="10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26524"/>
            <a:ext cx="8534400" cy="28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6263"/>
            <a:ext cx="7467600" cy="742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Compare with raw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bigram counts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42" y="819150"/>
            <a:ext cx="615725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007678"/>
            <a:ext cx="6400800" cy="21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1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Add-1 estimation is a blunt instrument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So add-1 isn’t used </a:t>
            </a:r>
            <a:r>
              <a:rPr lang="en-US" sz="2400" dirty="0">
                <a:latin typeface="Calibri" charset="0"/>
              </a:rPr>
              <a:t>for N-</a:t>
            </a:r>
            <a:r>
              <a:rPr lang="en-US" sz="2400" dirty="0" smtClean="0">
                <a:latin typeface="Calibri" charset="0"/>
              </a:rPr>
              <a:t>grams: </a:t>
            </a:r>
          </a:p>
          <a:p>
            <a:pPr lvl="1"/>
            <a:r>
              <a:rPr lang="en-US" sz="2000" dirty="0" smtClean="0">
                <a:latin typeface="Calibri" charset="0"/>
              </a:rPr>
              <a:t>We’ll see better </a:t>
            </a:r>
            <a:r>
              <a:rPr lang="en-US" sz="2000" dirty="0">
                <a:latin typeface="Calibri" charset="0"/>
              </a:rPr>
              <a:t>methods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But add-1 is used </a:t>
            </a:r>
            <a:r>
              <a:rPr lang="en-US" sz="2400" dirty="0">
                <a:latin typeface="Calibri" charset="0"/>
              </a:rPr>
              <a:t>to smooth other </a:t>
            </a:r>
            <a:r>
              <a:rPr lang="en-US" sz="2400" dirty="0" smtClean="0">
                <a:latin typeface="Calibri" charset="0"/>
              </a:rPr>
              <a:t>NLP models</a:t>
            </a:r>
          </a:p>
          <a:p>
            <a:pPr lvl="1"/>
            <a:r>
              <a:rPr lang="en-US" sz="2400" dirty="0" smtClean="0">
                <a:latin typeface="Calibri" charset="0"/>
              </a:rPr>
              <a:t>For text classification </a:t>
            </a:r>
            <a:endParaRPr lang="en-US" sz="2400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In domains </a:t>
            </a:r>
            <a:r>
              <a:rPr lang="en-US" sz="2400" dirty="0">
                <a:latin typeface="Calibri" charset="0"/>
              </a:rPr>
              <a:t>where the number of zeros isn’t so huge.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0"/>
            <a:ext cx="4267200" cy="17145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Interpolation, </a:t>
            </a:r>
            <a:r>
              <a:rPr lang="en-US" sz="3200" dirty="0" err="1" smtClean="0">
                <a:solidFill>
                  <a:srgbClr val="A50021"/>
                </a:solidFill>
                <a:latin typeface="Calibri" charset="0"/>
              </a:rPr>
              <a:t>Backoff</a:t>
            </a:r>
            <a:r>
              <a:rPr lang="en-US" sz="3200" dirty="0" smtClean="0">
                <a:solidFill>
                  <a:srgbClr val="A50021"/>
                </a:solidFill>
                <a:latin typeface="Calibri" charset="0"/>
              </a:rPr>
              <a:t>, and Web-Scale LMs</a:t>
            </a:r>
            <a:endParaRPr lang="en-US" sz="3200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1200150"/>
            <a:ext cx="3810000" cy="1143000"/>
          </a:xfrm>
        </p:spPr>
        <p:txBody>
          <a:bodyPr/>
          <a:lstStyle/>
          <a:p>
            <a:pPr eaLnBrk="1" hangingPunct="1"/>
            <a:r>
              <a:rPr sz="4400" dirty="0"/>
              <a:t/>
            </a:r>
            <a:br>
              <a:rPr sz="4400" dirty="0"/>
            </a:br>
            <a:r>
              <a:rPr lang="en-US" sz="4400" dirty="0"/>
              <a:t>Language Modeling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70999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Backoff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Interpolation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8534400" cy="3657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</a:rPr>
              <a:t>Sometimes it helps to use </a:t>
            </a:r>
            <a:r>
              <a:rPr lang="en-US" b="1" dirty="0" smtClean="0">
                <a:ea typeface="ＭＳ Ｐゴシック" charset="0"/>
              </a:rPr>
              <a:t>less</a:t>
            </a:r>
            <a:r>
              <a:rPr lang="en-US" dirty="0" smtClean="0">
                <a:ea typeface="ＭＳ Ｐゴシック" charset="0"/>
              </a:rPr>
              <a:t> context</a:t>
            </a:r>
            <a:endParaRPr lang="en-US" altLang="ja-JP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C</a:t>
            </a:r>
            <a:r>
              <a:rPr lang="en-US" dirty="0" smtClean="0">
                <a:ea typeface="ＭＳ Ｐゴシック" charset="0"/>
              </a:rPr>
              <a:t>ondition </a:t>
            </a:r>
            <a:r>
              <a:rPr lang="en-US" dirty="0">
                <a:ea typeface="ＭＳ Ｐゴシック" charset="0"/>
              </a:rPr>
              <a:t>on </a:t>
            </a:r>
            <a:r>
              <a:rPr lang="en-US" dirty="0" smtClean="0">
                <a:ea typeface="ＭＳ Ｐゴシック" charset="0"/>
              </a:rPr>
              <a:t>less context for contexts you haven’</a:t>
            </a:r>
            <a:r>
              <a:rPr lang="en-US" altLang="ja-JP" dirty="0" smtClean="0">
                <a:ea typeface="ＭＳ Ｐゴシック" charset="0"/>
              </a:rPr>
              <a:t>t </a:t>
            </a:r>
            <a:r>
              <a:rPr lang="en-US" altLang="ja-JP" dirty="0">
                <a:ea typeface="ＭＳ Ｐゴシック" charset="0"/>
              </a:rPr>
              <a:t>learned much about </a:t>
            </a:r>
            <a:endParaRPr lang="en-US" b="1" dirty="0">
              <a:ea typeface="ＭＳ Ｐゴシック" charset="0"/>
            </a:endParaRPr>
          </a:p>
          <a:p>
            <a:pPr eaLnBrk="1" hangingPunct="1"/>
            <a:r>
              <a:rPr lang="en-US" b="1" dirty="0" err="1">
                <a:ea typeface="ＭＳ Ｐゴシック" charset="0"/>
              </a:rPr>
              <a:t>Backoff</a:t>
            </a:r>
            <a:r>
              <a:rPr lang="en-US" b="1" dirty="0">
                <a:ea typeface="ＭＳ Ｐゴシック" charset="0"/>
              </a:rPr>
              <a:t>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use </a:t>
            </a:r>
            <a:r>
              <a:rPr lang="en-US" dirty="0">
                <a:ea typeface="ＭＳ Ｐゴシック" charset="0"/>
              </a:rPr>
              <a:t>trigram if you have </a:t>
            </a:r>
            <a:r>
              <a:rPr lang="en-US" dirty="0" smtClean="0">
                <a:ea typeface="ＭＳ Ｐゴシック" charset="0"/>
              </a:rPr>
              <a:t>good evidence,</a:t>
            </a:r>
          </a:p>
          <a:p>
            <a:pPr lvl="1"/>
            <a:r>
              <a:rPr lang="en-US" dirty="0" smtClean="0">
                <a:ea typeface="ＭＳ Ｐゴシック" charset="0"/>
              </a:rPr>
              <a:t>otherwise </a:t>
            </a:r>
            <a:r>
              <a:rPr lang="en-US" dirty="0">
                <a:ea typeface="ＭＳ Ｐゴシック" charset="0"/>
              </a:rPr>
              <a:t>bigram, otherwise unigram</a:t>
            </a:r>
          </a:p>
          <a:p>
            <a:pPr eaLnBrk="1" hangingPunct="1"/>
            <a:r>
              <a:rPr lang="en-US" b="1" dirty="0">
                <a:ea typeface="ＭＳ Ｐゴシック" charset="0"/>
              </a:rPr>
              <a:t>Interpolation: </a:t>
            </a:r>
            <a:endParaRPr lang="en-US" b="1" dirty="0" smtClean="0">
              <a:ea typeface="ＭＳ Ｐゴシック" charset="0"/>
            </a:endParaRPr>
          </a:p>
          <a:p>
            <a:pPr lvl="1"/>
            <a:r>
              <a:rPr lang="en-US" dirty="0" smtClean="0">
                <a:ea typeface="ＭＳ Ｐゴシック" charset="0"/>
              </a:rPr>
              <a:t>mix unigram, bigram, trigram</a:t>
            </a:r>
          </a:p>
          <a:p>
            <a:pPr lvl="1"/>
            <a:endParaRPr lang="en-US" dirty="0" smtClean="0">
              <a:ea typeface="ＭＳ Ｐゴシック" charset="0"/>
            </a:endParaRPr>
          </a:p>
          <a:p>
            <a:r>
              <a:rPr lang="en-US" dirty="0" smtClean="0">
                <a:ea typeface="ＭＳ Ｐゴシック" charset="0"/>
              </a:rPr>
              <a:t>Interpolation works better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2550"/>
            <a:ext cx="8534400" cy="33337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Simple interpolation</a:t>
            </a: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>
                <a:latin typeface="Calibri" charset="0"/>
              </a:rPr>
              <a:t>Lambdas conditional on context: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949271"/>
            <a:ext cx="3657600" cy="99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nter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86150"/>
            <a:ext cx="4992027" cy="142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2076244"/>
            <a:ext cx="1331728" cy="8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9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76350"/>
            <a:ext cx="8763000" cy="3733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a </a:t>
            </a:r>
            <a:r>
              <a:rPr lang="en-US" b="1" dirty="0">
                <a:latin typeface="Calibri" charset="0"/>
              </a:rPr>
              <a:t>held-out</a:t>
            </a:r>
            <a:r>
              <a:rPr lang="en-US" dirty="0">
                <a:latin typeface="Calibri" charset="0"/>
              </a:rPr>
              <a:t> corpus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Choose </a:t>
            </a:r>
            <a:r>
              <a:rPr lang="en-US" dirty="0" err="1" smtClean="0">
                <a:latin typeface="Calibri" charset="0"/>
              </a:rPr>
              <a:t>λs</a:t>
            </a:r>
            <a:r>
              <a:rPr lang="en-US" dirty="0" smtClean="0">
                <a:latin typeface="Calibri" charset="0"/>
              </a:rPr>
              <a:t> to maximize </a:t>
            </a:r>
            <a:r>
              <a:rPr lang="en-US" dirty="0">
                <a:latin typeface="Calibri" charset="0"/>
              </a:rPr>
              <a:t>the probability of </a:t>
            </a:r>
            <a:r>
              <a:rPr lang="en-US" dirty="0" smtClean="0">
                <a:latin typeface="Calibri" charset="0"/>
              </a:rPr>
              <a:t>held</a:t>
            </a:r>
            <a:r>
              <a:rPr lang="en-US" dirty="0">
                <a:latin typeface="Calibri" charset="0"/>
              </a:rPr>
              <a:t>-out </a:t>
            </a:r>
            <a:r>
              <a:rPr lang="en-US" dirty="0" smtClean="0">
                <a:latin typeface="Calibri" charset="0"/>
              </a:rPr>
              <a:t>data:</a:t>
            </a:r>
            <a:endParaRPr lang="en-US" dirty="0"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Fix the </a:t>
            </a:r>
            <a:r>
              <a:rPr lang="en-US" sz="2400" dirty="0">
                <a:latin typeface="Calibri" charset="0"/>
              </a:rPr>
              <a:t>N-gram </a:t>
            </a:r>
            <a:r>
              <a:rPr lang="en-US" sz="2400" dirty="0" smtClean="0">
                <a:latin typeface="Calibri" charset="0"/>
              </a:rPr>
              <a:t>probabilities (on the training data)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Then search for </a:t>
            </a:r>
            <a:r>
              <a:rPr lang="en-US" sz="2400" dirty="0" err="1" smtClean="0">
                <a:latin typeface="Calibri" charset="0"/>
              </a:rPr>
              <a:t>λs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that give largest probability to held-out set:</a:t>
            </a:r>
          </a:p>
          <a:p>
            <a:pPr lvl="1" eaLnBrk="1" hangingPunct="1"/>
            <a:endParaRPr lang="en-US" sz="2400" dirty="0">
              <a:latin typeface="Calibri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533400" y="1733550"/>
            <a:ext cx="3505200" cy="762000"/>
          </a:xfrm>
          <a:prstGeom prst="round1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Training Data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267200" y="1733550"/>
            <a:ext cx="1325217" cy="762000"/>
          </a:xfrm>
          <a:prstGeom prst="round1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Held-Out Data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5791200" y="1733550"/>
            <a:ext cx="1482436" cy="762000"/>
          </a:xfrm>
          <a:prstGeom prst="round1Rect">
            <a:avLst>
              <a:gd name="adj" fmla="val 0"/>
            </a:avLst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Test </a:t>
            </a:r>
          </a:p>
          <a:p>
            <a:pPr algn="ctr"/>
            <a:r>
              <a:rPr lang="en-US" sz="2400" dirty="0"/>
              <a:t>Data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64987"/>
              </p:ext>
            </p:extLst>
          </p:nvPr>
        </p:nvGraphicFramePr>
        <p:xfrm>
          <a:off x="1219200" y="4171950"/>
          <a:ext cx="672306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" name="Equation" r:id="rId3" imgW="3149600" imgH="368300" progId="Equation.3">
                  <p:embed/>
                </p:oleObj>
              </mc:Choice>
              <mc:Fallback>
                <p:oleObj name="Equation" r:id="rId3" imgW="31496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71950"/>
                        <a:ext cx="6723063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/>
            <a:r>
              <a:rPr lang="en-US" sz="3000" dirty="0" smtClean="0"/>
              <a:t>LM: an abstract representation of a (natural) language phenomenon</a:t>
            </a:r>
          </a:p>
          <a:p>
            <a:pPr marL="342900" lvl="1" indent="-342900"/>
            <a:r>
              <a:rPr lang="en-US" sz="3000" dirty="0" smtClean="0">
                <a:solidFill>
                  <a:srgbClr val="FF0000"/>
                </a:solidFill>
              </a:rPr>
              <a:t>Claim</a:t>
            </a:r>
            <a:r>
              <a:rPr lang="en-US" sz="3000" dirty="0" smtClean="0"/>
              <a:t>: A useful part of the knowledge needed to allow letter/word predictions can be captured using simple statistical techniques.</a:t>
            </a:r>
          </a:p>
          <a:p>
            <a:pPr marL="342900" lvl="1" indent="-342900"/>
            <a:r>
              <a:rPr lang="en-US" sz="3000" dirty="0" smtClean="0"/>
              <a:t>Compute:</a:t>
            </a:r>
          </a:p>
          <a:p>
            <a:pPr marL="742950" lvl="2" indent="-342900"/>
            <a:r>
              <a:rPr lang="en-US" sz="2800" dirty="0" smtClean="0"/>
              <a:t>probability of a sequence</a:t>
            </a:r>
          </a:p>
          <a:p>
            <a:pPr marL="742950" lvl="2" indent="-342900"/>
            <a:r>
              <a:rPr lang="en-US" sz="2800" dirty="0" smtClean="0"/>
              <a:t>likelihood of letters/words co-occurring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42900" lvl="1" indent="-342900"/>
            <a:r>
              <a:rPr lang="en-US" sz="3100" dirty="0" smtClean="0"/>
              <a:t>Why would we want to do this?</a:t>
            </a:r>
          </a:p>
          <a:p>
            <a:pPr marL="742950" lvl="2" indent="-342900"/>
            <a:r>
              <a:rPr lang="en-US" sz="2600" dirty="0" smtClean="0"/>
              <a:t>Rank the likelihood of sequences containing various </a:t>
            </a:r>
            <a:r>
              <a:rPr lang="en-US" sz="2600" dirty="0" smtClean="0">
                <a:solidFill>
                  <a:srgbClr val="FF0000"/>
                </a:solidFill>
              </a:rPr>
              <a:t>alternative hypotheses</a:t>
            </a:r>
          </a:p>
          <a:p>
            <a:pPr marL="742950" lvl="2" indent="-342900"/>
            <a:r>
              <a:rPr lang="en-US" sz="2600" dirty="0" smtClean="0"/>
              <a:t>Assess the </a:t>
            </a:r>
            <a:r>
              <a:rPr lang="en-US" sz="2600" dirty="0" smtClean="0">
                <a:solidFill>
                  <a:srgbClr val="FF0000"/>
                </a:solidFill>
              </a:rPr>
              <a:t>likelihood</a:t>
            </a:r>
            <a:r>
              <a:rPr lang="en-US" sz="2600" dirty="0" smtClean="0"/>
              <a:t> of a hypothesis</a:t>
            </a:r>
          </a:p>
          <a:p>
            <a:pPr marL="342900" lvl="1" indent="-342900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Unknown words: Open versus closed vocabulary tasks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00150"/>
            <a:ext cx="8534400" cy="3333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If we know all the words in advanced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Vocabulary V is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Closed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Often we don’t know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Calibri" charset="0"/>
              </a:rPr>
              <a:t>Out Of Vocabulary</a:t>
            </a:r>
            <a:r>
              <a:rPr lang="en-US" sz="1800" dirty="0">
                <a:latin typeface="Calibri" charset="0"/>
              </a:rPr>
              <a:t> = OOV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Open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alibri" charset="0"/>
              </a:rPr>
              <a:t>Instead: create an unknown word token &lt;UNK&gt;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Training of &lt;UNK&gt; probabilities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Create a fixed lexicon L of size V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At text normalization phase, any training word not in L changed to  &lt;UNK&gt;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Now we train its probabilities like a normal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Calibri" charset="0"/>
              </a:rPr>
              <a:t>At decoding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Calibri" charset="0"/>
              </a:rPr>
              <a:t>If text input: Use UNK probabilities for any word not in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Huge web-scale n-grams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How to deal with, e.g., Google N-gram corpus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Pruning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store N-grams with count &gt; threshold.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Remove singletons of higher-order n-grams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Entropy-based pruning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Efficiency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Efficient data structures like tries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Store words as indexes, not strings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 Huffman coding to fit large numbers of words into two bytes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Quantize probabilities (4-8 bits instead of 8-byte float)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51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for Web-scale 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“Stupid </a:t>
            </a:r>
            <a:r>
              <a:rPr lang="en-US" sz="2800" dirty="0" err="1" smtClean="0"/>
              <a:t>backoff</a:t>
            </a:r>
            <a:r>
              <a:rPr lang="en-US" sz="2800" dirty="0" smtClean="0"/>
              <a:t>” (</a:t>
            </a:r>
            <a:r>
              <a:rPr lang="en-US" sz="2800" dirty="0" err="1" smtClean="0"/>
              <a:t>Brants</a:t>
            </a:r>
            <a:r>
              <a:rPr lang="en-US" sz="2800" dirty="0" smtClean="0"/>
              <a:t> </a:t>
            </a:r>
            <a:r>
              <a:rPr lang="en-US" sz="2800" i="1" dirty="0" smtClean="0"/>
              <a:t>et al</a:t>
            </a:r>
            <a:r>
              <a:rPr lang="en-US" sz="2800" dirty="0" smtClean="0"/>
              <a:t>. 2007)</a:t>
            </a:r>
          </a:p>
          <a:p>
            <a:r>
              <a:rPr lang="en-US" sz="2800" dirty="0" smtClean="0"/>
              <a:t>No discounting, just use relative frequencies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18438"/>
              </p:ext>
            </p:extLst>
          </p:nvPr>
        </p:nvGraphicFramePr>
        <p:xfrm>
          <a:off x="1255713" y="2495550"/>
          <a:ext cx="58610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6" name="Equation" r:id="rId3" imgW="3175000" imgH="825500" progId="Equation.3">
                  <p:embed/>
                </p:oleObj>
              </mc:Choice>
              <mc:Fallback>
                <p:oleObj name="Equation" r:id="rId3" imgW="31750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5713" y="2495550"/>
                        <a:ext cx="586105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20148"/>
              </p:ext>
            </p:extLst>
          </p:nvPr>
        </p:nvGraphicFramePr>
        <p:xfrm>
          <a:off x="1535113" y="4171950"/>
          <a:ext cx="21066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7" name="Equation" r:id="rId5" imgW="1117600" imgH="393700" progId="Equation.3">
                  <p:embed/>
                </p:oleObj>
              </mc:Choice>
              <mc:Fallback>
                <p:oleObj name="Equation" r:id="rId5" imgW="111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113" y="4171950"/>
                        <a:ext cx="210661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29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Smoothing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Add-1 smoothing:</a:t>
            </a:r>
          </a:p>
          <a:p>
            <a:pPr lvl="1"/>
            <a:r>
              <a:rPr lang="en-US" sz="2400" dirty="0"/>
              <a:t>OK for text categorization, not for language modeling</a:t>
            </a:r>
          </a:p>
          <a:p>
            <a:r>
              <a:rPr lang="en-US" sz="2800" dirty="0" smtClean="0"/>
              <a:t>The most commonly used method:</a:t>
            </a:r>
          </a:p>
          <a:p>
            <a:pPr lvl="1"/>
            <a:r>
              <a:rPr lang="en-US" sz="2400" dirty="0" smtClean="0"/>
              <a:t>Extended Interpolated </a:t>
            </a:r>
            <a:r>
              <a:rPr lang="en-US" sz="2400" dirty="0" err="1" smtClean="0"/>
              <a:t>Kneser</a:t>
            </a:r>
            <a:r>
              <a:rPr lang="en-US" sz="2400" dirty="0" smtClean="0"/>
              <a:t>-Ney</a:t>
            </a:r>
          </a:p>
          <a:p>
            <a:r>
              <a:rPr lang="en-US" sz="2800" dirty="0" smtClean="0"/>
              <a:t>For very large N-grams like the Web:</a:t>
            </a:r>
          </a:p>
          <a:p>
            <a:pPr lvl="1"/>
            <a:r>
              <a:rPr lang="en-US" sz="2400" dirty="0" smtClean="0"/>
              <a:t>Stupid </a:t>
            </a:r>
            <a:r>
              <a:rPr lang="en-US" sz="2400" dirty="0" err="1" smtClean="0"/>
              <a:t>backoff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Advanced Language Modeling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0"/>
            <a:ext cx="7391400" cy="35052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Calibri"/>
              </a:rPr>
              <a:t>Discriminative </a:t>
            </a:r>
            <a:r>
              <a:rPr lang="en-US" dirty="0">
                <a:ea typeface="ＭＳ Ｐゴシック" charset="0"/>
                <a:cs typeface="Calibri"/>
              </a:rPr>
              <a:t>models</a:t>
            </a:r>
            <a:r>
              <a:rPr lang="en-US" dirty="0" smtClean="0">
                <a:ea typeface="ＭＳ Ｐゴシック" charset="0"/>
                <a:cs typeface="Calibri"/>
              </a:rPr>
              <a:t>:</a:t>
            </a:r>
          </a:p>
          <a:p>
            <a:pPr lvl="1"/>
            <a:r>
              <a:rPr lang="en-US" dirty="0" smtClean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choose n-gram weights to improve a task, not to fit the  training </a:t>
            </a:r>
            <a:r>
              <a:rPr lang="en-US" dirty="0" smtClean="0">
                <a:ea typeface="ＭＳ Ｐゴシック" charset="0"/>
                <a:cs typeface="Calibri"/>
              </a:rPr>
              <a:t>set</a:t>
            </a:r>
            <a:endParaRPr lang="en-US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Caching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Models</a:t>
            </a: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Recently used words are more likely to appear</a:t>
            </a: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marL="457200" lvl="1" indent="0" eaLnBrk="1" hangingPunct="1">
              <a:buNone/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 eaLnBrk="1" hangingPunct="1"/>
            <a:r>
              <a:rPr lang="en-US" dirty="0" smtClean="0">
                <a:latin typeface="Calibri"/>
                <a:ea typeface="ＭＳ Ｐゴシック" charset="0"/>
                <a:cs typeface="Calibri"/>
              </a:rPr>
              <a:t>These perform very poorly for speech recognition </a:t>
            </a:r>
            <a:r>
              <a:rPr lang="en-US" dirty="0">
                <a:latin typeface="Calibri"/>
                <a:ea typeface="ＭＳ Ｐゴシック" charset="0"/>
                <a:cs typeface="Calibri"/>
              </a:rPr>
              <a:t>(why?</a:t>
            </a:r>
            <a:r>
              <a:rPr lang="en-US" dirty="0" smtClean="0">
                <a:latin typeface="Calibri"/>
                <a:ea typeface="ＭＳ Ｐゴシック" charset="0"/>
                <a:cs typeface="Calibri"/>
              </a:rPr>
              <a:t>)</a:t>
            </a:r>
            <a:endParaRPr lang="en-US" sz="2400" dirty="0" smtClean="0">
              <a:latin typeface="Calibri"/>
              <a:ea typeface="ＭＳ Ｐゴシック" charset="0"/>
              <a:cs typeface="Calibri"/>
            </a:endParaRPr>
          </a:p>
          <a:p>
            <a:pPr marL="0" indent="0" eaLnBrk="1" hangingPunct="1">
              <a:buNone/>
            </a:pPr>
            <a:endParaRPr lang="en-US" sz="1800" dirty="0">
              <a:latin typeface="Calibri"/>
              <a:ea typeface="ＭＳ Ｐゴシック" charset="0"/>
              <a:cs typeface="Calibri"/>
            </a:endParaRPr>
          </a:p>
        </p:txBody>
      </p:sp>
      <p:graphicFrame>
        <p:nvGraphicFramePr>
          <p:cNvPr id="880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251177"/>
              </p:ext>
            </p:extLst>
          </p:nvPr>
        </p:nvGraphicFramePr>
        <p:xfrm>
          <a:off x="1676400" y="3409950"/>
          <a:ext cx="5245100" cy="61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3" name="Equation" r:id="rId4" imgW="3670300" imgH="431800" progId="Equation.3">
                  <p:embed/>
                </p:oleObj>
              </mc:Choice>
              <mc:Fallback>
                <p:oleObj name="Equation" r:id="rId4" imgW="3670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09950"/>
                        <a:ext cx="5245100" cy="61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6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</a:p>
          <a:p>
            <a:r>
              <a:rPr lang="en-US" dirty="0" smtClean="0"/>
              <a:t>Handwriting recognition</a:t>
            </a:r>
          </a:p>
          <a:p>
            <a:r>
              <a:rPr lang="en-US" dirty="0" smtClean="0"/>
              <a:t>Spelling correction</a:t>
            </a:r>
          </a:p>
          <a:p>
            <a:r>
              <a:rPr lang="en-US" dirty="0" smtClean="0"/>
              <a:t>Machine translation systems</a:t>
            </a:r>
          </a:p>
          <a:p>
            <a:r>
              <a:rPr lang="en-US" dirty="0" smtClean="0"/>
              <a:t>Optical character recognizers</a:t>
            </a:r>
          </a:p>
          <a:p>
            <a:r>
              <a:rPr lang="en-US" dirty="0" smtClean="0"/>
              <a:t>Prediction of language impairments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“How to wreck a nice beach you sing calm incense”</a:t>
            </a:r>
          </a:p>
          <a:p>
            <a:r>
              <a:rPr lang="en-US" dirty="0" smtClean="0"/>
              <a:t>OCR/Handwriting recognition</a:t>
            </a:r>
          </a:p>
          <a:p>
            <a:r>
              <a:rPr lang="en-US" dirty="0" smtClean="0"/>
              <a:t>Spelling correction</a:t>
            </a:r>
          </a:p>
          <a:p>
            <a:r>
              <a:rPr lang="en-US" dirty="0" smtClean="0"/>
              <a:t>Completion prediction</a:t>
            </a:r>
          </a:p>
          <a:p>
            <a:r>
              <a:rPr lang="en-US" dirty="0" smtClean="0"/>
              <a:t>Machine translation systems</a:t>
            </a:r>
          </a:p>
          <a:p>
            <a:r>
              <a:rPr lang="en-US" dirty="0" smtClean="0"/>
              <a:t>Prediction of language impairments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78AC3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9174</TotalTime>
  <Words>3185</Words>
  <Application>Microsoft Macintosh PowerPoint</Application>
  <PresentationFormat>On-screen Show (16:9)</PresentationFormat>
  <Paragraphs>661</Paragraphs>
  <Slides>74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NLP-jurafsky</vt:lpstr>
      <vt:lpstr>Equation</vt:lpstr>
      <vt:lpstr> Language Modeling</vt:lpstr>
      <vt:lpstr>Approximating Natural Language Words</vt:lpstr>
      <vt:lpstr>Approximating Natural Language Words</vt:lpstr>
      <vt:lpstr>Approximating Natural Language Words</vt:lpstr>
      <vt:lpstr>Approximating Natural Language Words</vt:lpstr>
      <vt:lpstr>Approximating Natural Language Words</vt:lpstr>
      <vt:lpstr>Language Models</vt:lpstr>
      <vt:lpstr>Use of Language Models</vt:lpstr>
      <vt:lpstr>Use of Language Models</vt:lpstr>
      <vt:lpstr>OCR/Handwriting Recognition</vt:lpstr>
      <vt:lpstr>Real Word Spelling Errors</vt:lpstr>
      <vt:lpstr>For Spell Checkers</vt:lpstr>
      <vt:lpstr>Completion Prediction</vt:lpstr>
      <vt:lpstr>Other Applications</vt:lpstr>
      <vt:lpstr>Probabilistic Language Modeling</vt:lpstr>
      <vt:lpstr>How to compute P(W)</vt:lpstr>
      <vt:lpstr>Reminder: The Chain Rule</vt:lpstr>
      <vt:lpstr>The Chain Rule applied to compute joint probability of words in sentence</vt:lpstr>
      <vt:lpstr>Relative Frequencies and Conditional Probabilities</vt:lpstr>
      <vt:lpstr>How to estimate these probabilities</vt:lpstr>
      <vt:lpstr>Markov Assumption</vt:lpstr>
      <vt:lpstr>Markov Assumption</vt:lpstr>
      <vt:lpstr>Simplest case: Unigram model</vt:lpstr>
      <vt:lpstr>Bigram model</vt:lpstr>
      <vt:lpstr>N-gram models</vt:lpstr>
      <vt:lpstr> Language Modeling</vt:lpstr>
      <vt:lpstr>Estimating bigram probabilities</vt:lpstr>
      <vt:lpstr>An example</vt:lpstr>
      <vt:lpstr>More examples:  Berkeley Restaurant Project sentences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Language Modeling Toolkits</vt:lpstr>
      <vt:lpstr>Google N-Gram Release, August 2006</vt:lpstr>
      <vt:lpstr>Google N-Gram Release</vt:lpstr>
      <vt:lpstr>Google Book N-grams</vt:lpstr>
      <vt:lpstr> Language Modeling</vt:lpstr>
      <vt:lpstr>Evaluation: How good is our model?</vt:lpstr>
      <vt:lpstr>Extrinsic evaluation of N-gram models</vt:lpstr>
      <vt:lpstr>Difficulty of extrinsic (in-vivo) evaluation of  N-gram models</vt:lpstr>
      <vt:lpstr>Intuition of Perplexity</vt:lpstr>
      <vt:lpstr>Perplexity</vt:lpstr>
      <vt:lpstr>Perplexity as branching factor</vt:lpstr>
      <vt:lpstr>Lower perplexity = better model</vt:lpstr>
      <vt:lpstr> Language Modeling</vt:lpstr>
      <vt:lpstr>The Shannon Visualization Method</vt:lpstr>
      <vt:lpstr>Approximating Shakespeare</vt:lpstr>
      <vt:lpstr>Shakespeare as corpus</vt:lpstr>
      <vt:lpstr>The wall street journal is not shakespeare (no offense)</vt:lpstr>
      <vt:lpstr>Can you guess the author of these random 3-gram sentences?</vt:lpstr>
      <vt:lpstr>The perils of overfitting</vt:lpstr>
      <vt:lpstr>The perils of overfitting</vt:lpstr>
      <vt:lpstr>Zeros</vt:lpstr>
      <vt:lpstr>Zero probability bigrams</vt:lpstr>
      <vt:lpstr> Language Modeling</vt:lpstr>
      <vt:lpstr>The intuition of smoothing (from Dan Klein)</vt:lpstr>
      <vt:lpstr>Add-one estimation</vt:lpstr>
      <vt:lpstr>Maximum Likelihood Estimates</vt:lpstr>
      <vt:lpstr>Berkeley Restaurant Corpus: Laplace smoothed bigram counts</vt:lpstr>
      <vt:lpstr>Laplace-smoothed bigrams</vt:lpstr>
      <vt:lpstr>Reconstituted counts</vt:lpstr>
      <vt:lpstr>Compare with raw bigram counts</vt:lpstr>
      <vt:lpstr>Add-1 estimation is a blunt instrument</vt:lpstr>
      <vt:lpstr> Language Modeling</vt:lpstr>
      <vt:lpstr>Backoff and Interpolation</vt:lpstr>
      <vt:lpstr>Linear Interpolation</vt:lpstr>
      <vt:lpstr>How to set the lambdas?</vt:lpstr>
      <vt:lpstr>Unknown words: Open versus closed vocabulary tasks</vt:lpstr>
      <vt:lpstr>Huge web-scale n-grams</vt:lpstr>
      <vt:lpstr>Smoothing for Web-scale N-grams</vt:lpstr>
      <vt:lpstr>N-gram Smoothing Summary</vt:lpstr>
      <vt:lpstr>Advanced Language Modeling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Thamar Solorio</cp:lastModifiedBy>
  <cp:revision>200</cp:revision>
  <cp:lastPrinted>2009-04-20T16:46:08Z</cp:lastPrinted>
  <dcterms:created xsi:type="dcterms:W3CDTF">2010-04-19T15:31:24Z</dcterms:created>
  <dcterms:modified xsi:type="dcterms:W3CDTF">2016-06-20T01:55:59Z</dcterms:modified>
</cp:coreProperties>
</file>